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7"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320"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4872A1-A502-4763-B387-1EF073B07246}">
          <p14:sldIdLst/>
        </p14:section>
        <p14:section name="Historical Significance" id="{F1A36666-6D50-461D-B604-95C26CB631C1}">
          <p14:sldIdLst>
            <p14:sldId id="257"/>
            <p14:sldId id="259"/>
            <p14:sldId id="260"/>
            <p14:sldId id="261"/>
            <p14:sldId id="262"/>
            <p14:sldId id="263"/>
            <p14:sldId id="264"/>
            <p14:sldId id="265"/>
            <p14:sldId id="267"/>
          </p14:sldIdLst>
        </p14:section>
        <p14:section name="Continuity and Change" id="{3DB846EC-E156-4A3C-A98A-D4AFC5F112D6}">
          <p14:sldIdLst>
            <p14:sldId id="268"/>
            <p14:sldId id="269"/>
            <p14:sldId id="270"/>
            <p14:sldId id="271"/>
            <p14:sldId id="272"/>
            <p14:sldId id="273"/>
            <p14:sldId id="274"/>
          </p14:sldIdLst>
        </p14:section>
        <p14:section name="Cause &amp; Consequence" id="{81B2438E-9BFB-469F-BD17-CC1CB0B8905F}">
          <p14:sldIdLst>
            <p14:sldId id="275"/>
            <p14:sldId id="276"/>
            <p14:sldId id="320"/>
            <p14:sldId id="277"/>
            <p14:sldId id="278"/>
            <p14:sldId id="279"/>
            <p14:sldId id="280"/>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A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1"/>
    <p:restoredTop sz="90625" autoAdjust="0"/>
  </p:normalViewPr>
  <p:slideViewPr>
    <p:cSldViewPr snapToGrid="0" snapToObjects="1">
      <p:cViewPr varScale="1">
        <p:scale>
          <a:sx n="69" d="100"/>
          <a:sy n="69" d="100"/>
        </p:scale>
        <p:origin x="12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B7590-6895-1848-ADDF-3C79D77ED799}" type="datetimeFigureOut">
              <a:rPr lang="en-US" smtClean="0"/>
              <a:t>9/10/2020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F4D4F-1507-B947-8E5E-534148C35142}" type="slidenum">
              <a:rPr lang="en-US" smtClean="0"/>
              <a:t>‹#›</a:t>
            </a:fld>
            <a:endParaRPr lang="en-US"/>
          </a:p>
        </p:txBody>
      </p:sp>
    </p:spTree>
    <p:extLst>
      <p:ext uri="{BB962C8B-B14F-4D97-AF65-F5344CB8AC3E}">
        <p14:creationId xmlns:p14="http://schemas.microsoft.com/office/powerpoint/2010/main" val="93797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zh-CN" dirty="0">
                <a:ea typeface="ＭＳ Ｐゴシック" charset="-128"/>
              </a:rPr>
              <a:t>People</a:t>
            </a:r>
            <a:r>
              <a:rPr kumimoji="1" lang="en-US" altLang="zh-CN" baseline="0" dirty="0">
                <a:ea typeface="ＭＳ Ｐゴシック" charset="-128"/>
              </a:rPr>
              <a:t> generally identify events relating to their country or them personally as more significant than others. So significance can be tricky because some things that are highly significant to some people (e.g. Justin Trudeau’s election to Canadians) are not very significant to others (Justin Trudeau’s election to Americans).</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zh-CN" baseline="0" dirty="0">
              <a:ea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zh-CN" baseline="0" dirty="0">
                <a:ea typeface="ＭＳ Ｐゴシック" charset="-128"/>
              </a:rPr>
              <a:t>This is why we need some criteria to judge significance – that way we can try to be more objective in our judgments.</a:t>
            </a:r>
            <a:endParaRPr kumimoji="1" lang="en-US" altLang="zh-CN" dirty="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54BF4D4F-1507-B947-8E5E-534148C35142}" type="slidenum">
              <a:rPr lang="en-US" smtClean="0"/>
              <a:t>5</a:t>
            </a:fld>
            <a:endParaRPr lang="en-US"/>
          </a:p>
        </p:txBody>
      </p:sp>
    </p:spTree>
    <p:extLst>
      <p:ext uri="{BB962C8B-B14F-4D97-AF65-F5344CB8AC3E}">
        <p14:creationId xmlns:p14="http://schemas.microsoft.com/office/powerpoint/2010/main" val="2084058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64408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C5C7C5-7BE1-D34E-BC96-F8F3ED5E20BD}"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192962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5C7C5-7BE1-D34E-BC96-F8F3ED5E20BD}"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837612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5C7C5-7BE1-D34E-BC96-F8F3ED5E20BD}"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100030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5C7C5-7BE1-D34E-BC96-F8F3ED5E20BD}"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210465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5C7C5-7BE1-D34E-BC96-F8F3ED5E20BD}"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172293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5C7C5-7BE1-D34E-BC96-F8F3ED5E20BD}"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62993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C5C7C5-7BE1-D34E-BC96-F8F3ED5E20BD}"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28145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C5C7C5-7BE1-D34E-BC96-F8F3ED5E20BD}"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160420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5C7C5-7BE1-D34E-BC96-F8F3ED5E20BD}"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16360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C5C7C5-7BE1-D34E-BC96-F8F3ED5E20BD}"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97035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C5C7C5-7BE1-D34E-BC96-F8F3ED5E20BD}"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7496A-88CD-1A40-AE8B-56242C511748}" type="slidenum">
              <a:rPr lang="en-US" smtClean="0"/>
              <a:t>‹#›</a:t>
            </a:fld>
            <a:endParaRPr lang="en-US"/>
          </a:p>
        </p:txBody>
      </p:sp>
    </p:spTree>
    <p:extLst>
      <p:ext uri="{BB962C8B-B14F-4D97-AF65-F5344CB8AC3E}">
        <p14:creationId xmlns:p14="http://schemas.microsoft.com/office/powerpoint/2010/main" val="72158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5C7C5-7BE1-D34E-BC96-F8F3ED5E20BD}" type="datetimeFigureOut">
              <a:rPr lang="en-US" smtClean="0"/>
              <a:t>9/10/2020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7496A-88CD-1A40-AE8B-56242C511748}" type="slidenum">
              <a:rPr lang="en-US" smtClean="0"/>
              <a:t>‹#›</a:t>
            </a:fld>
            <a:endParaRPr lang="en-US"/>
          </a:p>
        </p:txBody>
      </p:sp>
    </p:spTree>
    <p:extLst>
      <p:ext uri="{BB962C8B-B14F-4D97-AF65-F5344CB8AC3E}">
        <p14:creationId xmlns:p14="http://schemas.microsoft.com/office/powerpoint/2010/main" val="814157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microsoft.com/office/2007/relationships/hdphoto" Target="../media/hdphoto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a:off x="0" y="-1"/>
            <a:ext cx="9144000" cy="6858001"/>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885" y="4797301"/>
            <a:ext cx="1658769" cy="1658769"/>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0" descr="mage result for two way 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45334" y="2699111"/>
            <a:ext cx="1865769" cy="1669873"/>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6" descr="mage result for glasses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609" y="5201252"/>
            <a:ext cx="4477755" cy="1505645"/>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mage result for magnifying glass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1178220" y="4178299"/>
            <a:ext cx="1545514" cy="1545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298" y="3134477"/>
            <a:ext cx="2054474" cy="177577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8" descr="mage result for gavel vector"/>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a:off x="895907" y="1601145"/>
            <a:ext cx="1827828" cy="114178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3813" y="4022365"/>
            <a:ext cx="1122071" cy="1122071"/>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8" descr="mage result for gavel vector"/>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a:off x="6591410" y="5723813"/>
            <a:ext cx="1523134" cy="951451"/>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10" descr="mage result for two way 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891884" y="5574885"/>
            <a:ext cx="847344" cy="758377"/>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91" y="743275"/>
            <a:ext cx="1136729" cy="982528"/>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4" descr="mage result for magnifying glass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41491" y="1820087"/>
            <a:ext cx="901413" cy="901413"/>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1230" y="5490184"/>
            <a:ext cx="975393" cy="843078"/>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TextBox 20"/>
          <p:cNvSpPr txBox="1"/>
          <p:nvPr/>
        </p:nvSpPr>
        <p:spPr>
          <a:xfrm>
            <a:off x="5609138" y="2843479"/>
            <a:ext cx="3288543" cy="954107"/>
          </a:xfrm>
          <a:prstGeom prst="rect">
            <a:avLst/>
          </a:prstGeom>
          <a:noFill/>
        </p:spPr>
        <p:txBody>
          <a:bodyPr wrap="square" rtlCol="0">
            <a:spAutoFit/>
          </a:bodyPr>
          <a:lstStyle/>
          <a:p>
            <a:pPr algn="r"/>
            <a:r>
              <a:rPr lang="en-US" sz="2800" dirty="0">
                <a:latin typeface="Century Gothic" charset="0"/>
                <a:ea typeface="Century Gothic" charset="0"/>
                <a:cs typeface="Century Gothic" charset="0"/>
              </a:rPr>
              <a:t>Historical Thinking </a:t>
            </a:r>
          </a:p>
          <a:p>
            <a:pPr algn="r"/>
            <a:r>
              <a:rPr lang="en-US" sz="2800" dirty="0">
                <a:latin typeface="Century Gothic" charset="0"/>
                <a:ea typeface="Century Gothic" charset="0"/>
                <a:cs typeface="Century Gothic" charset="0"/>
              </a:rPr>
              <a:t>Concepts</a:t>
            </a:r>
          </a:p>
        </p:txBody>
      </p:sp>
      <p:sp>
        <p:nvSpPr>
          <p:cNvPr id="22" name="TextBox 21"/>
          <p:cNvSpPr txBox="1"/>
          <p:nvPr/>
        </p:nvSpPr>
        <p:spPr>
          <a:xfrm>
            <a:off x="3374308" y="267577"/>
            <a:ext cx="5523373" cy="1754326"/>
          </a:xfrm>
          <a:prstGeom prst="rect">
            <a:avLst/>
          </a:prstGeom>
          <a:noFill/>
        </p:spPr>
        <p:txBody>
          <a:bodyPr wrap="square" rtlCol="0">
            <a:spAutoFit/>
          </a:bodyPr>
          <a:lstStyle/>
          <a:p>
            <a:pPr algn="r"/>
            <a:r>
              <a:rPr lang="en-US" sz="5400" dirty="0">
                <a:latin typeface="Bebas" charset="0"/>
                <a:ea typeface="Bebas" charset="0"/>
                <a:cs typeface="Bebas" charset="0"/>
              </a:rPr>
              <a:t>HISTORICAL SIGNIFICANCE</a:t>
            </a:r>
          </a:p>
        </p:txBody>
      </p:sp>
      <p:pic>
        <p:nvPicPr>
          <p:cNvPr id="31" name="Picture 2" descr="mage result for scale vector"/>
          <p:cNvPicPr>
            <a:picLocks noChangeAspect="1" noChangeArrowheads="1"/>
          </p:cNvPicPr>
          <p:nvPr/>
        </p:nvPicPr>
        <p:blipFill>
          <a:blip r:embed="rId8">
            <a:alphaModFix/>
            <a:biLevel thresh="50000"/>
            <a:extLst>
              <a:ext uri="{BEBA8EAE-BF5A-486C-A8C5-ECC9F3942E4B}">
                <a14:imgProps xmlns:a14="http://schemas.microsoft.com/office/drawing/2010/main">
                  <a14:imgLayer r:embed="rId9">
                    <a14:imgEffect>
                      <a14:saturation sat="0"/>
                    </a14:imgEffect>
                    <a14:imgEffect>
                      <a14:brightnessContrast bright="100000" contrast="-70000"/>
                    </a14:imgEffect>
                  </a14:imgLayer>
                </a14:imgProps>
              </a:ext>
              <a:ext uri="{28A0092B-C50C-407E-A947-70E740481C1C}">
                <a14:useLocalDpi xmlns:a14="http://schemas.microsoft.com/office/drawing/2010/main" val="0"/>
              </a:ext>
            </a:extLst>
          </a:blip>
          <a:srcRect/>
          <a:stretch>
            <a:fillRect/>
          </a:stretch>
        </p:blipFill>
        <p:spPr bwMode="auto">
          <a:xfrm>
            <a:off x="7705683" y="4022365"/>
            <a:ext cx="896557" cy="774936"/>
          </a:xfrm>
          <a:prstGeom prst="rect">
            <a:avLst/>
          </a:prstGeom>
          <a:solidFill>
            <a:schemeClr val="tx1"/>
          </a:solidFill>
          <a:ln w="44450">
            <a:solidFill>
              <a:schemeClr val="tx1"/>
            </a:solidFill>
          </a:ln>
        </p:spPr>
      </p:pic>
    </p:spTree>
    <p:extLst>
      <p:ext uri="{BB962C8B-B14F-4D97-AF65-F5344CB8AC3E}">
        <p14:creationId xmlns:p14="http://schemas.microsoft.com/office/powerpoint/2010/main" val="1034232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a:off x="0" y="-1"/>
            <a:ext cx="9144000" cy="6858001"/>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885" y="4797301"/>
            <a:ext cx="1658769" cy="1658769"/>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0" descr="mage result for two way 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45334" y="2699111"/>
            <a:ext cx="1865769" cy="1669873"/>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6" descr="mage result for glasses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609" y="5201252"/>
            <a:ext cx="4477755" cy="1505645"/>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mage result for magnifying glass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1178220" y="4178299"/>
            <a:ext cx="1545514" cy="1545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298" y="3134477"/>
            <a:ext cx="2054474" cy="177577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8" descr="mage result for gavel vector"/>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a:off x="895907" y="1601145"/>
            <a:ext cx="1827828" cy="114178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3813" y="4022365"/>
            <a:ext cx="1122071" cy="1122071"/>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8" descr="mage result for gavel vector"/>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a:off x="6591410" y="5723813"/>
            <a:ext cx="1523134" cy="951451"/>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10" descr="mage result for two way 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891884" y="5574885"/>
            <a:ext cx="847344" cy="758377"/>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91" y="743275"/>
            <a:ext cx="1136729" cy="982528"/>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4" descr="mage result for magnifying glass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41491" y="1820087"/>
            <a:ext cx="901413" cy="901413"/>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1230" y="5490184"/>
            <a:ext cx="975393" cy="843078"/>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TextBox 20"/>
          <p:cNvSpPr txBox="1"/>
          <p:nvPr/>
        </p:nvSpPr>
        <p:spPr>
          <a:xfrm>
            <a:off x="5609138" y="2843479"/>
            <a:ext cx="3288543" cy="954107"/>
          </a:xfrm>
          <a:prstGeom prst="rect">
            <a:avLst/>
          </a:prstGeom>
          <a:noFill/>
        </p:spPr>
        <p:txBody>
          <a:bodyPr wrap="square" rtlCol="0">
            <a:spAutoFit/>
          </a:bodyPr>
          <a:lstStyle/>
          <a:p>
            <a:pPr algn="r"/>
            <a:r>
              <a:rPr lang="en-US" sz="2800" dirty="0">
                <a:latin typeface="Century Gothic" charset="0"/>
                <a:ea typeface="Century Gothic" charset="0"/>
                <a:cs typeface="Century Gothic" charset="0"/>
              </a:rPr>
              <a:t>Historical Thinking </a:t>
            </a:r>
          </a:p>
          <a:p>
            <a:pPr algn="r"/>
            <a:r>
              <a:rPr lang="en-US" sz="2800" dirty="0">
                <a:latin typeface="Century Gothic" charset="0"/>
                <a:ea typeface="Century Gothic" charset="0"/>
                <a:cs typeface="Century Gothic" charset="0"/>
              </a:rPr>
              <a:t>Concepts</a:t>
            </a:r>
          </a:p>
        </p:txBody>
      </p:sp>
      <p:sp>
        <p:nvSpPr>
          <p:cNvPr id="22" name="TextBox 21"/>
          <p:cNvSpPr txBox="1"/>
          <p:nvPr/>
        </p:nvSpPr>
        <p:spPr>
          <a:xfrm>
            <a:off x="3374308" y="267577"/>
            <a:ext cx="5523373" cy="2308324"/>
          </a:xfrm>
          <a:prstGeom prst="rect">
            <a:avLst/>
          </a:prstGeom>
          <a:noFill/>
        </p:spPr>
        <p:txBody>
          <a:bodyPr wrap="square" rtlCol="0">
            <a:spAutoFit/>
          </a:bodyPr>
          <a:lstStyle/>
          <a:p>
            <a:pPr algn="r"/>
            <a:r>
              <a:rPr lang="en-US" sz="7200" dirty="0">
                <a:latin typeface="Bebas" charset="0"/>
                <a:ea typeface="Bebas" charset="0"/>
                <a:cs typeface="Bebas" charset="0"/>
              </a:rPr>
              <a:t>Continuity and Change</a:t>
            </a:r>
          </a:p>
        </p:txBody>
      </p:sp>
      <p:pic>
        <p:nvPicPr>
          <p:cNvPr id="18" name="Picture 10" descr="mage result for two way arrow"/>
          <p:cNvPicPr>
            <a:picLocks noChangeAspect="1" noChangeArrowheads="1"/>
          </p:cNvPicPr>
          <p:nvPr/>
        </p:nvPicPr>
        <p:blipFill>
          <a:blip r:embed="rId8">
            <a:duotone>
              <a:schemeClr val="bg2">
                <a:shade val="45000"/>
                <a:satMod val="135000"/>
              </a:schemeClr>
              <a:prstClr val="white"/>
            </a:duotone>
            <a:extLst>
              <a:ext uri="{BEBA8EAE-BF5A-486C-A8C5-ECC9F3942E4B}">
                <a14:imgProps xmlns:a14="http://schemas.microsoft.com/office/drawing/2010/main">
                  <a14:imgLayer r:embed="rId9">
                    <a14:imgEffect>
                      <a14:saturation sat="39000"/>
                    </a14:imgEffect>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flipH="1">
            <a:off x="7675237" y="4022365"/>
            <a:ext cx="1017719" cy="910863"/>
          </a:xfrm>
          <a:prstGeom prst="rect">
            <a:avLst/>
          </a:prstGeom>
          <a:solidFill>
            <a:schemeClr val="tx1"/>
          </a:solidFill>
          <a:ln>
            <a:solidFill>
              <a:schemeClr val="tx1">
                <a:alpha val="79000"/>
              </a:schemeClr>
            </a:solidFill>
          </a:ln>
        </p:spPr>
      </p:pic>
    </p:spTree>
    <p:extLst>
      <p:ext uri="{BB962C8B-B14F-4D97-AF65-F5344CB8AC3E}">
        <p14:creationId xmlns:p14="http://schemas.microsoft.com/office/powerpoint/2010/main" val="351636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1145622"/>
          </a:xfrm>
          <a:solidFill>
            <a:srgbClr val="FFC000"/>
          </a:solidFill>
        </p:spPr>
        <p:txBody>
          <a:bodyPr>
            <a:normAutofit/>
          </a:bodyPr>
          <a:lstStyle/>
          <a:p>
            <a:pPr algn="ctr"/>
            <a:r>
              <a:rPr lang="en-US" sz="5400" spc="300" dirty="0">
                <a:latin typeface="Century Gothic" charset="0"/>
                <a:ea typeface="Century Gothic" charset="0"/>
                <a:cs typeface="Century Gothic" charset="0"/>
              </a:rPr>
              <a:t>TODAY’S PURPOSE</a:t>
            </a:r>
          </a:p>
        </p:txBody>
      </p:sp>
      <p:sp>
        <p:nvSpPr>
          <p:cNvPr id="3" name="Content Placeholder 2"/>
          <p:cNvSpPr>
            <a:spLocks noGrp="1"/>
          </p:cNvSpPr>
          <p:nvPr>
            <p:ph idx="1"/>
          </p:nvPr>
        </p:nvSpPr>
        <p:spPr>
          <a:xfrm>
            <a:off x="408752" y="1714500"/>
            <a:ext cx="8539996" cy="5001157"/>
          </a:xfrm>
        </p:spPr>
        <p:txBody>
          <a:bodyPr>
            <a:normAutofit/>
          </a:bodyPr>
          <a:lstStyle/>
          <a:p>
            <a:pPr marL="0" indent="0" algn="ctr">
              <a:lnSpc>
                <a:spcPct val="120000"/>
              </a:lnSpc>
              <a:buNone/>
            </a:pPr>
            <a:r>
              <a:rPr lang="en-US" sz="3200" i="1" dirty="0">
                <a:latin typeface="Century Gothic" charset="0"/>
                <a:ea typeface="Century Gothic" charset="0"/>
                <a:cs typeface="Century Gothic" charset="0"/>
              </a:rPr>
              <a:t>Understand that…</a:t>
            </a:r>
            <a:endParaRPr kumimoji="1" lang="en-US" altLang="zh-CN" sz="3200" dirty="0">
              <a:latin typeface="Century Gothic"/>
              <a:cs typeface="Century Gothic"/>
            </a:endParaRPr>
          </a:p>
          <a:p>
            <a:pPr marL="514350" indent="-514350">
              <a:buAutoNum type="arabicParenR"/>
            </a:pPr>
            <a:r>
              <a:rPr kumimoji="1" lang="en-US" altLang="zh-CN" sz="3200" dirty="0">
                <a:latin typeface="Century Gothic"/>
                <a:cs typeface="Century Gothic"/>
              </a:rPr>
              <a:t>Positive change is called </a:t>
            </a:r>
            <a:r>
              <a:rPr kumimoji="1" lang="en-US" altLang="zh-CN" sz="3200" b="1" dirty="0">
                <a:latin typeface="Century Gothic"/>
                <a:cs typeface="Century Gothic"/>
              </a:rPr>
              <a:t>progress</a:t>
            </a:r>
            <a:r>
              <a:rPr kumimoji="1" lang="en-US" altLang="zh-CN" sz="3200" dirty="0">
                <a:latin typeface="Century Gothic"/>
                <a:cs typeface="Century Gothic"/>
              </a:rPr>
              <a:t>. Negative change is called </a:t>
            </a:r>
            <a:r>
              <a:rPr kumimoji="1" lang="en-US" altLang="zh-CN" sz="3200" b="1" dirty="0">
                <a:latin typeface="Century Gothic"/>
                <a:cs typeface="Century Gothic"/>
              </a:rPr>
              <a:t>decline</a:t>
            </a:r>
            <a:r>
              <a:rPr kumimoji="1" lang="en-US" altLang="zh-CN" sz="3200" dirty="0">
                <a:latin typeface="Century Gothic"/>
                <a:cs typeface="Century Gothic"/>
              </a:rPr>
              <a:t>. Sometimes, progress for one person or group might be decline for another person or group.</a:t>
            </a:r>
          </a:p>
          <a:p>
            <a:pPr marL="514350" indent="-514350">
              <a:buAutoNum type="arabicParenR"/>
            </a:pPr>
            <a:r>
              <a:rPr kumimoji="1" lang="en-US" altLang="zh-CN" sz="3200" dirty="0">
                <a:latin typeface="Century Gothic"/>
                <a:cs typeface="Century Gothic"/>
              </a:rPr>
              <a:t>Change can happen gradually or quickly. Little or no change is called </a:t>
            </a:r>
            <a:r>
              <a:rPr kumimoji="1" lang="en-US" altLang="zh-CN" sz="3200" b="1" dirty="0">
                <a:latin typeface="Century Gothic"/>
                <a:cs typeface="Century Gothic"/>
              </a:rPr>
              <a:t>continuity. </a:t>
            </a:r>
            <a:r>
              <a:rPr kumimoji="1" lang="en-US" altLang="zh-CN" sz="3200" dirty="0">
                <a:latin typeface="Century Gothic"/>
                <a:cs typeface="Century Gothic"/>
              </a:rPr>
              <a:t>Sudden changes are sometimes called </a:t>
            </a:r>
            <a:r>
              <a:rPr kumimoji="1" lang="en-US" altLang="zh-CN" sz="3200" b="1" dirty="0">
                <a:latin typeface="Century Gothic"/>
                <a:cs typeface="Century Gothic"/>
              </a:rPr>
              <a:t>turning points</a:t>
            </a:r>
            <a:r>
              <a:rPr kumimoji="1" lang="en-US" altLang="zh-CN" sz="3200" dirty="0">
                <a:latin typeface="Century Gothic"/>
                <a:cs typeface="Century Gothic"/>
              </a:rPr>
              <a:t>.</a:t>
            </a:r>
          </a:p>
        </p:txBody>
      </p:sp>
    </p:spTree>
    <p:extLst>
      <p:ext uri="{BB962C8B-B14F-4D97-AF65-F5344CB8AC3E}">
        <p14:creationId xmlns:p14="http://schemas.microsoft.com/office/powerpoint/2010/main" val="400770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a:solidFill>
            <a:srgbClr val="FFC000"/>
          </a:solidFill>
        </p:spPr>
        <p:txBody>
          <a:bodyPr>
            <a:normAutofit/>
          </a:bodyPr>
          <a:lstStyle/>
          <a:p>
            <a:pPr algn="ctr"/>
            <a:r>
              <a:rPr lang="en-US" sz="4800" dirty="0">
                <a:latin typeface="Century Gothic" charset="0"/>
                <a:ea typeface="Century Gothic" charset="0"/>
                <a:cs typeface="Century Gothic" charset="0"/>
              </a:rPr>
              <a:t>Continuity and Change</a:t>
            </a:r>
          </a:p>
        </p:txBody>
      </p:sp>
      <p:sp>
        <p:nvSpPr>
          <p:cNvPr id="3" name="Content Placeholder 2"/>
          <p:cNvSpPr>
            <a:spLocks noGrp="1"/>
          </p:cNvSpPr>
          <p:nvPr>
            <p:ph sz="half" idx="1"/>
          </p:nvPr>
        </p:nvSpPr>
        <p:spPr>
          <a:xfrm>
            <a:off x="558800" y="2736848"/>
            <a:ext cx="4013200" cy="4121152"/>
          </a:xfrm>
        </p:spPr>
        <p:txBody>
          <a:bodyPr>
            <a:noAutofit/>
          </a:bodyPr>
          <a:lstStyle/>
          <a:p>
            <a:r>
              <a:rPr lang="en-CA" altLang="zh-CN" sz="2500" dirty="0">
                <a:latin typeface="Century Gothic" charset="0"/>
                <a:ea typeface="Century Gothic" charset="0"/>
                <a:cs typeface="Century Gothic" charset="0"/>
              </a:rPr>
              <a:t>Apple becomes first trillion-dollar company</a:t>
            </a:r>
          </a:p>
          <a:p>
            <a:r>
              <a:rPr lang="en-CA" altLang="zh-CN" sz="2500" dirty="0">
                <a:latin typeface="Century Gothic" charset="0"/>
                <a:ea typeface="Century Gothic" charset="0"/>
                <a:cs typeface="Century Gothic" charset="0"/>
              </a:rPr>
              <a:t>Osama Bin Laden is killed</a:t>
            </a:r>
          </a:p>
          <a:p>
            <a:r>
              <a:rPr lang="en-CA" altLang="zh-CN" sz="2500" dirty="0">
                <a:latin typeface="Century Gothic" charset="0"/>
                <a:ea typeface="Century Gothic" charset="0"/>
                <a:cs typeface="Century Gothic" charset="0"/>
              </a:rPr>
              <a:t>Syrian Civil War</a:t>
            </a:r>
          </a:p>
          <a:p>
            <a:r>
              <a:rPr lang="en-CA" altLang="zh-CN" sz="2500" dirty="0">
                <a:latin typeface="Century Gothic" charset="0"/>
                <a:ea typeface="Century Gothic" charset="0"/>
                <a:cs typeface="Century Gothic" charset="0"/>
              </a:rPr>
              <a:t>Barack Obama becomes US President</a:t>
            </a:r>
          </a:p>
          <a:p>
            <a:r>
              <a:rPr lang="en-CA" altLang="zh-CN" sz="2500" dirty="0">
                <a:latin typeface="Century Gothic" charset="0"/>
                <a:ea typeface="Century Gothic" charset="0"/>
                <a:cs typeface="Century Gothic" charset="0"/>
              </a:rPr>
              <a:t>Justin Trudeau becomes Canadian Prime Minister</a:t>
            </a:r>
          </a:p>
        </p:txBody>
      </p:sp>
      <p:sp>
        <p:nvSpPr>
          <p:cNvPr id="4" name="Content Placeholder 3"/>
          <p:cNvSpPr>
            <a:spLocks noGrp="1"/>
          </p:cNvSpPr>
          <p:nvPr>
            <p:ph sz="half" idx="2"/>
          </p:nvPr>
        </p:nvSpPr>
        <p:spPr>
          <a:xfrm>
            <a:off x="4629150" y="2736848"/>
            <a:ext cx="4095750" cy="3814763"/>
          </a:xfrm>
        </p:spPr>
        <p:txBody>
          <a:bodyPr>
            <a:normAutofit/>
          </a:bodyPr>
          <a:lstStyle/>
          <a:p>
            <a:r>
              <a:rPr lang="en-CA" altLang="zh-CN" sz="2500" dirty="0">
                <a:latin typeface="Century Gothic" charset="0"/>
                <a:ea typeface="Century Gothic" charset="0"/>
                <a:cs typeface="Century Gothic" charset="0"/>
              </a:rPr>
              <a:t>Paris Climate Agreement</a:t>
            </a:r>
          </a:p>
          <a:p>
            <a:r>
              <a:rPr lang="en-CA" altLang="zh-CN" sz="2500" dirty="0">
                <a:latin typeface="Century Gothic" charset="0"/>
                <a:ea typeface="Century Gothic" charset="0"/>
                <a:cs typeface="Century Gothic" charset="0"/>
              </a:rPr>
              <a:t>Your teacher’s birthday</a:t>
            </a:r>
          </a:p>
          <a:p>
            <a:r>
              <a:rPr lang="en-CA" altLang="zh-CN" sz="2500" dirty="0">
                <a:latin typeface="Century Gothic" charset="0"/>
                <a:ea typeface="Century Gothic" charset="0"/>
                <a:cs typeface="Century Gothic" charset="0"/>
              </a:rPr>
              <a:t>Arianna Grande releases “thank u, next” music video</a:t>
            </a:r>
          </a:p>
          <a:p>
            <a:r>
              <a:rPr lang="en-CA" altLang="zh-CN" sz="2500" dirty="0">
                <a:latin typeface="Century Gothic" charset="0"/>
                <a:ea typeface="Century Gothic" charset="0"/>
                <a:cs typeface="Century Gothic" charset="0"/>
              </a:rPr>
              <a:t>Invention of Instagram</a:t>
            </a:r>
          </a:p>
          <a:p>
            <a:r>
              <a:rPr lang="en-CA" altLang="zh-CN" sz="2500" dirty="0">
                <a:latin typeface="Century Gothic" charset="0"/>
                <a:ea typeface="Century Gothic" charset="0"/>
                <a:cs typeface="Century Gothic" charset="0"/>
              </a:rPr>
              <a:t>Donald Trump becomes US President</a:t>
            </a:r>
          </a:p>
          <a:p>
            <a:endParaRPr lang="en-US" sz="2500" dirty="0"/>
          </a:p>
        </p:txBody>
      </p:sp>
      <p:sp>
        <p:nvSpPr>
          <p:cNvPr id="5" name="TextBox 4"/>
          <p:cNvSpPr txBox="1"/>
          <p:nvPr/>
        </p:nvSpPr>
        <p:spPr>
          <a:xfrm>
            <a:off x="248172" y="1690689"/>
            <a:ext cx="8612986" cy="923330"/>
          </a:xfrm>
          <a:prstGeom prst="rect">
            <a:avLst/>
          </a:prstGeom>
          <a:noFill/>
        </p:spPr>
        <p:txBody>
          <a:bodyPr wrap="square" rtlCol="0">
            <a:spAutoFit/>
          </a:bodyPr>
          <a:lstStyle/>
          <a:p>
            <a:pPr algn="ctr"/>
            <a:r>
              <a:rPr lang="en-US" altLang="zh-CN" b="1" i="1" dirty="0">
                <a:latin typeface="Century Gothic"/>
                <a:ea typeface="Century Gothic" charset="0"/>
                <a:cs typeface="Century Gothic"/>
              </a:rPr>
              <a:t>Part 1</a:t>
            </a:r>
            <a:r>
              <a:rPr lang="en-US" altLang="zh-CN" i="1" dirty="0">
                <a:latin typeface="Century Gothic"/>
                <a:ea typeface="Century Gothic" charset="0"/>
                <a:cs typeface="Century Gothic"/>
              </a:rPr>
              <a:t>: </a:t>
            </a:r>
            <a:r>
              <a:rPr lang="en-CA" altLang="zh-CN" dirty="0">
                <a:latin typeface="Century Gothic"/>
                <a:cs typeface="Century Gothic"/>
              </a:rPr>
              <a:t>Here is a list of 10 events from the last 10 years (from 2009 until today). Using the box on the right, put them in order from most positive to most negative (1 = most positive, 10 = most negative) </a:t>
            </a:r>
            <a:endParaRPr lang="en-US" altLang="zh-CN" i="1" dirty="0">
              <a:latin typeface="Century Gothic"/>
              <a:ea typeface="Century Gothic" charset="0"/>
              <a:cs typeface="Century Gothic"/>
            </a:endParaRPr>
          </a:p>
        </p:txBody>
      </p:sp>
    </p:spTree>
    <p:extLst>
      <p:ext uri="{BB962C8B-B14F-4D97-AF65-F5344CB8AC3E}">
        <p14:creationId xmlns:p14="http://schemas.microsoft.com/office/powerpoint/2010/main" val="45868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367" y="1690689"/>
            <a:ext cx="8569193" cy="4543193"/>
          </a:xfrm>
        </p:spPr>
        <p:txBody>
          <a:bodyPr>
            <a:normAutofit/>
          </a:bodyPr>
          <a:lstStyle/>
          <a:p>
            <a:pPr marL="0" indent="0" algn="ctr">
              <a:buFont typeface="Calibri" charset="0"/>
              <a:buNone/>
            </a:pPr>
            <a:r>
              <a:rPr kumimoji="1" lang="en-US" altLang="zh-CN" sz="2400" b="1" i="1" dirty="0">
                <a:latin typeface="Century Gothic" charset="0"/>
                <a:ea typeface="Century Gothic" charset="0"/>
                <a:cs typeface="Century Gothic" charset="0"/>
              </a:rPr>
              <a:t>Part 2</a:t>
            </a:r>
            <a:r>
              <a:rPr kumimoji="1" lang="en-US" altLang="zh-CN" sz="2400" i="1" dirty="0">
                <a:latin typeface="Century Gothic" charset="0"/>
                <a:ea typeface="Century Gothic" charset="0"/>
                <a:cs typeface="Century Gothic" charset="0"/>
              </a:rPr>
              <a:t>: Progress and Decline</a:t>
            </a:r>
          </a:p>
          <a:p>
            <a:pPr marL="0" indent="0">
              <a:buNone/>
            </a:pPr>
            <a:endParaRPr kumimoji="1" lang="en-US" altLang="zh-CN" sz="2000" dirty="0">
              <a:latin typeface="Century Gothic" charset="0"/>
              <a:ea typeface="Century Gothic" charset="0"/>
              <a:cs typeface="Century Gothic" charset="0"/>
            </a:endParaRPr>
          </a:p>
          <a:p>
            <a:pPr marL="0" indent="0">
              <a:buNone/>
            </a:pPr>
            <a:r>
              <a:rPr kumimoji="1" lang="en-US" altLang="zh-CN" dirty="0">
                <a:latin typeface="Century Gothic" charset="0"/>
                <a:ea typeface="Century Gothic" charset="0"/>
                <a:cs typeface="Century Gothic" charset="0"/>
              </a:rPr>
              <a:t>Have a </a:t>
            </a:r>
            <a:r>
              <a:rPr kumimoji="1" lang="en-US" altLang="zh-CN" b="1" dirty="0">
                <a:latin typeface="Century Gothic" charset="0"/>
                <a:ea typeface="Century Gothic" charset="0"/>
                <a:cs typeface="Century Gothic" charset="0"/>
              </a:rPr>
              <a:t>“mini-debate” </a:t>
            </a:r>
            <a:r>
              <a:rPr kumimoji="1" lang="en-US" altLang="zh-CN" dirty="0">
                <a:latin typeface="Century Gothic" charset="0"/>
                <a:ea typeface="Century Gothic" charset="0"/>
                <a:cs typeface="Century Gothic" charset="0"/>
              </a:rPr>
              <a:t>with the student next to you about what should be considered the </a:t>
            </a:r>
            <a:r>
              <a:rPr kumimoji="1" lang="en-US" altLang="zh-CN" b="1" dirty="0">
                <a:latin typeface="Century Gothic" charset="0"/>
                <a:ea typeface="Century Gothic" charset="0"/>
                <a:cs typeface="Century Gothic" charset="0"/>
              </a:rPr>
              <a:t>most</a:t>
            </a:r>
            <a:r>
              <a:rPr kumimoji="1" lang="en-US" altLang="zh-CN" dirty="0">
                <a:latin typeface="Century Gothic" charset="0"/>
                <a:ea typeface="Century Gothic" charset="0"/>
                <a:cs typeface="Century Gothic" charset="0"/>
              </a:rPr>
              <a:t> </a:t>
            </a:r>
            <a:r>
              <a:rPr kumimoji="1" lang="en-US" altLang="zh-CN" b="1" dirty="0">
                <a:latin typeface="Century Gothic" charset="0"/>
                <a:ea typeface="Century Gothic" charset="0"/>
                <a:cs typeface="Century Gothic" charset="0"/>
              </a:rPr>
              <a:t>positive</a:t>
            </a:r>
            <a:r>
              <a:rPr kumimoji="1" lang="en-US" altLang="zh-CN" dirty="0">
                <a:latin typeface="Century Gothic" charset="0"/>
                <a:ea typeface="Century Gothic" charset="0"/>
                <a:cs typeface="Century Gothic" charset="0"/>
              </a:rPr>
              <a:t> event (first on the list) and the </a:t>
            </a:r>
            <a:r>
              <a:rPr kumimoji="1" lang="en-US" altLang="zh-CN" b="1" dirty="0">
                <a:latin typeface="Century Gothic" charset="0"/>
                <a:ea typeface="Century Gothic" charset="0"/>
                <a:cs typeface="Century Gothic" charset="0"/>
              </a:rPr>
              <a:t>most negative </a:t>
            </a:r>
            <a:r>
              <a:rPr kumimoji="1" lang="en-US" altLang="zh-CN" dirty="0">
                <a:latin typeface="Century Gothic" charset="0"/>
                <a:ea typeface="Century Gothic" charset="0"/>
                <a:cs typeface="Century Gothic" charset="0"/>
              </a:rPr>
              <a:t>event (last on the list).</a:t>
            </a:r>
          </a:p>
          <a:p>
            <a:pPr marL="0" indent="0">
              <a:buNone/>
            </a:pPr>
            <a:endParaRPr kumimoji="1" lang="en-US" altLang="zh-CN" dirty="0">
              <a:latin typeface="Century Gothic" charset="0"/>
              <a:ea typeface="Century Gothic" charset="0"/>
              <a:cs typeface="Century Gothic" charset="0"/>
            </a:endParaRPr>
          </a:p>
          <a:p>
            <a:pPr marL="0" indent="0">
              <a:buNone/>
            </a:pPr>
            <a:endParaRPr kumimoji="1" lang="en-US" altLang="zh-CN" dirty="0">
              <a:latin typeface="Century Gothic" charset="0"/>
              <a:ea typeface="Century Gothic" charset="0"/>
              <a:cs typeface="Century Gothic" charset="0"/>
            </a:endParaRP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latin typeface="Century Gothic" charset="0"/>
                <a:ea typeface="Century Gothic" charset="0"/>
                <a:cs typeface="Century Gothic" charset="0"/>
              </a:rPr>
              <a:t>Continuity and Change</a:t>
            </a:r>
          </a:p>
        </p:txBody>
      </p:sp>
    </p:spTree>
    <p:extLst>
      <p:ext uri="{BB962C8B-B14F-4D97-AF65-F5344CB8AC3E}">
        <p14:creationId xmlns:p14="http://schemas.microsoft.com/office/powerpoint/2010/main" val="117558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367" y="1690689"/>
            <a:ext cx="8569193" cy="4937373"/>
          </a:xfrm>
        </p:spPr>
        <p:txBody>
          <a:bodyPr>
            <a:normAutofit/>
          </a:bodyPr>
          <a:lstStyle/>
          <a:p>
            <a:pPr marL="0" indent="0" algn="ctr">
              <a:buFont typeface="Calibri" charset="0"/>
              <a:buNone/>
            </a:pPr>
            <a:r>
              <a:rPr kumimoji="1" lang="en-US" altLang="zh-CN" sz="2400" b="1" i="1" dirty="0">
                <a:latin typeface="Century Gothic" charset="0"/>
                <a:ea typeface="Century Gothic" charset="0"/>
                <a:cs typeface="Century Gothic" charset="0"/>
              </a:rPr>
              <a:t>Part 3</a:t>
            </a:r>
            <a:r>
              <a:rPr kumimoji="1" lang="en-US" altLang="zh-CN" sz="2400" i="1" dirty="0">
                <a:latin typeface="Century Gothic" charset="0"/>
                <a:ea typeface="Century Gothic" charset="0"/>
                <a:cs typeface="Century Gothic" charset="0"/>
              </a:rPr>
              <a:t>: Pace of Change</a:t>
            </a:r>
          </a:p>
          <a:p>
            <a:pPr marL="0" indent="0">
              <a:buNone/>
            </a:pPr>
            <a:endParaRPr kumimoji="1" lang="en-US" altLang="zh-CN" sz="2000" dirty="0">
              <a:latin typeface="Century Gothic" charset="0"/>
              <a:ea typeface="Century Gothic" charset="0"/>
              <a:cs typeface="Century Gothic" charset="0"/>
            </a:endParaRPr>
          </a:p>
          <a:p>
            <a:pPr marL="0" indent="0">
              <a:buNone/>
            </a:pPr>
            <a:r>
              <a:rPr kumimoji="1" lang="en-US" altLang="zh-CN" dirty="0">
                <a:latin typeface="Century Gothic" charset="0"/>
                <a:ea typeface="Century Gothic" charset="0"/>
                <a:cs typeface="Century Gothic" charset="0"/>
              </a:rPr>
              <a:t>Are there any events on the list that resulted in </a:t>
            </a:r>
            <a:r>
              <a:rPr kumimoji="1" lang="en-US" altLang="zh-CN" b="1" dirty="0">
                <a:latin typeface="Century Gothic" charset="0"/>
                <a:ea typeface="Century Gothic" charset="0"/>
                <a:cs typeface="Century Gothic" charset="0"/>
              </a:rPr>
              <a:t>little or no change </a:t>
            </a:r>
            <a:r>
              <a:rPr kumimoji="1" lang="en-US" altLang="zh-CN" dirty="0">
                <a:latin typeface="Century Gothic" charset="0"/>
                <a:ea typeface="Century Gothic" charset="0"/>
                <a:cs typeface="Century Gothic" charset="0"/>
              </a:rPr>
              <a:t>at all? Explain…</a:t>
            </a:r>
          </a:p>
          <a:p>
            <a:pPr marL="0" indent="0">
              <a:buNone/>
            </a:pPr>
            <a:endParaRPr kumimoji="1" lang="en-US" altLang="zh-CN" dirty="0">
              <a:latin typeface="Century Gothic" charset="0"/>
              <a:ea typeface="Century Gothic" charset="0"/>
              <a:cs typeface="Century Gothic" charset="0"/>
            </a:endParaRPr>
          </a:p>
          <a:p>
            <a:pPr marL="0" indent="0">
              <a:buNone/>
            </a:pPr>
            <a:r>
              <a:rPr kumimoji="1" lang="en-US" altLang="zh-CN" dirty="0">
                <a:latin typeface="Century Gothic" charset="0"/>
                <a:ea typeface="Century Gothic" charset="0"/>
                <a:cs typeface="Century Gothic" charset="0"/>
              </a:rPr>
              <a:t>Are there any events that resulted in (or were part of) a process of </a:t>
            </a:r>
            <a:r>
              <a:rPr kumimoji="1" lang="en-US" altLang="zh-CN" b="1" dirty="0">
                <a:latin typeface="Century Gothic" charset="0"/>
                <a:ea typeface="Century Gothic" charset="0"/>
                <a:cs typeface="Century Gothic" charset="0"/>
              </a:rPr>
              <a:t>slow, gradual </a:t>
            </a:r>
            <a:r>
              <a:rPr kumimoji="1" lang="en-US" altLang="zh-CN" dirty="0">
                <a:latin typeface="Century Gothic" charset="0"/>
                <a:ea typeface="Century Gothic" charset="0"/>
                <a:cs typeface="Century Gothic" charset="0"/>
              </a:rPr>
              <a:t>change over time? Explain…</a:t>
            </a:r>
          </a:p>
          <a:p>
            <a:pPr marL="0" indent="0">
              <a:buNone/>
            </a:pPr>
            <a:endParaRPr kumimoji="1" lang="en-US" altLang="zh-CN" dirty="0">
              <a:latin typeface="Century Gothic" charset="0"/>
              <a:ea typeface="Century Gothic" charset="0"/>
              <a:cs typeface="Century Gothic" charset="0"/>
            </a:endParaRPr>
          </a:p>
          <a:p>
            <a:pPr marL="0" indent="0">
              <a:buNone/>
            </a:pPr>
            <a:r>
              <a:rPr kumimoji="1" lang="en-US" altLang="zh-CN" dirty="0">
                <a:latin typeface="Century Gothic" charset="0"/>
                <a:ea typeface="Century Gothic" charset="0"/>
                <a:cs typeface="Century Gothic" charset="0"/>
              </a:rPr>
              <a:t>Are there any events that resulted in </a:t>
            </a:r>
            <a:r>
              <a:rPr kumimoji="1" lang="en-US" altLang="zh-CN" b="1" dirty="0">
                <a:latin typeface="Century Gothic" charset="0"/>
                <a:ea typeface="Century Gothic" charset="0"/>
                <a:cs typeface="Century Gothic" charset="0"/>
              </a:rPr>
              <a:t>sudden</a:t>
            </a:r>
            <a:r>
              <a:rPr kumimoji="1" lang="en-US" altLang="zh-CN" dirty="0">
                <a:latin typeface="Century Gothic" charset="0"/>
                <a:ea typeface="Century Gothic" charset="0"/>
                <a:cs typeface="Century Gothic" charset="0"/>
              </a:rPr>
              <a:t>, major changes? Explain…</a:t>
            </a:r>
          </a:p>
          <a:p>
            <a:pPr marL="0" indent="0">
              <a:buNone/>
            </a:pPr>
            <a:endParaRPr kumimoji="1" lang="en-US" altLang="zh-CN" dirty="0">
              <a:latin typeface="Century Gothic" charset="0"/>
              <a:ea typeface="Century Gothic" charset="0"/>
              <a:cs typeface="Century Gothic" charset="0"/>
            </a:endParaRPr>
          </a:p>
          <a:p>
            <a:pPr marL="0" indent="0">
              <a:buNone/>
            </a:pPr>
            <a:endParaRPr kumimoji="1" lang="en-US" altLang="zh-CN" dirty="0">
              <a:latin typeface="Century Gothic" charset="0"/>
              <a:ea typeface="Century Gothic" charset="0"/>
              <a:cs typeface="Century Gothic" charset="0"/>
            </a:endParaRP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latin typeface="Century Gothic" charset="0"/>
                <a:ea typeface="Century Gothic" charset="0"/>
                <a:cs typeface="Century Gothic" charset="0"/>
              </a:rPr>
              <a:t>Continuity and Change</a:t>
            </a:r>
          </a:p>
        </p:txBody>
      </p:sp>
    </p:spTree>
    <p:extLst>
      <p:ext uri="{BB962C8B-B14F-4D97-AF65-F5344CB8AC3E}">
        <p14:creationId xmlns:p14="http://schemas.microsoft.com/office/powerpoint/2010/main" val="3223607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367" y="1690689"/>
            <a:ext cx="8569193" cy="5167311"/>
          </a:xfrm>
        </p:spPr>
        <p:txBody>
          <a:bodyPr>
            <a:normAutofit lnSpcReduction="10000"/>
          </a:bodyPr>
          <a:lstStyle/>
          <a:p>
            <a:pPr marL="0" indent="0" algn="ctr">
              <a:buNone/>
            </a:pPr>
            <a:r>
              <a:rPr lang="en-CA" altLang="zh-CN" sz="2400" b="1" dirty="0"/>
              <a:t>Part 4:</a:t>
            </a:r>
            <a:r>
              <a:rPr lang="en-CA" altLang="zh-CN" sz="2400" dirty="0"/>
              <a:t> Continuity and Change terminology</a:t>
            </a:r>
          </a:p>
          <a:p>
            <a:pPr marL="457200" indent="-457200">
              <a:buAutoNum type="arabicParenR"/>
            </a:pPr>
            <a:r>
              <a:rPr lang="en-CA" altLang="zh-CN" dirty="0"/>
              <a:t>When major </a:t>
            </a:r>
            <a:r>
              <a:rPr lang="en-CA" altLang="zh-CN" b="1" dirty="0"/>
              <a:t>positive changes</a:t>
            </a:r>
            <a:r>
              <a:rPr lang="en-CA" altLang="zh-CN" dirty="0"/>
              <a:t> result from a person or event, this is called </a:t>
            </a:r>
            <a:r>
              <a:rPr lang="en-CA" altLang="zh-CN" b="1" u="sng" dirty="0"/>
              <a:t>progress</a:t>
            </a:r>
            <a:r>
              <a:rPr lang="en-CA" altLang="zh-CN" dirty="0"/>
              <a:t>.</a:t>
            </a:r>
          </a:p>
          <a:p>
            <a:pPr marL="457200" indent="-457200">
              <a:buAutoNum type="arabicParenR"/>
            </a:pPr>
            <a:endParaRPr lang="en-CA" altLang="zh-CN" dirty="0"/>
          </a:p>
          <a:p>
            <a:pPr marL="457200" indent="-457200">
              <a:buFont typeface="Arial" panose="020B0604020202020204" pitchFamily="34" charset="0"/>
              <a:buAutoNum type="arabicParenR"/>
            </a:pPr>
            <a:r>
              <a:rPr lang="en-CA" altLang="zh-CN" dirty="0"/>
              <a:t>When major </a:t>
            </a:r>
            <a:r>
              <a:rPr lang="en-CA" altLang="zh-CN" b="1" dirty="0"/>
              <a:t>negative changes</a:t>
            </a:r>
            <a:r>
              <a:rPr lang="en-CA" altLang="zh-CN" dirty="0"/>
              <a:t> result from a person or event, this is called </a:t>
            </a:r>
            <a:r>
              <a:rPr lang="en-CA" altLang="zh-CN" b="1" u="sng" dirty="0"/>
              <a:t>decline</a:t>
            </a:r>
            <a:r>
              <a:rPr lang="en-CA" altLang="zh-CN" dirty="0"/>
              <a:t>.</a:t>
            </a:r>
          </a:p>
          <a:p>
            <a:pPr marL="457200" indent="-457200">
              <a:buFont typeface="Arial" panose="020B0604020202020204" pitchFamily="34" charset="0"/>
              <a:buAutoNum type="arabicParenR"/>
            </a:pPr>
            <a:endParaRPr lang="en-CA" altLang="zh-CN" dirty="0"/>
          </a:p>
          <a:p>
            <a:pPr marL="457200" indent="-457200">
              <a:buFont typeface="Arial" panose="020B0604020202020204" pitchFamily="34" charset="0"/>
              <a:buAutoNum type="arabicParenR"/>
            </a:pPr>
            <a:r>
              <a:rPr lang="en-CA" altLang="zh-CN" dirty="0"/>
              <a:t>When a person or event results in </a:t>
            </a:r>
            <a:r>
              <a:rPr lang="en-CA" altLang="zh-CN" b="1" dirty="0"/>
              <a:t>little or no change</a:t>
            </a:r>
            <a:r>
              <a:rPr lang="en-CA" altLang="zh-CN" dirty="0"/>
              <a:t>, this is called </a:t>
            </a:r>
            <a:r>
              <a:rPr lang="en-CA" altLang="zh-CN" b="1" u="sng" dirty="0"/>
              <a:t>continuity</a:t>
            </a:r>
            <a:r>
              <a:rPr lang="en-CA" altLang="zh-CN" dirty="0"/>
              <a:t>.</a:t>
            </a:r>
          </a:p>
          <a:p>
            <a:pPr marL="457200" indent="-457200">
              <a:buFont typeface="Arial" panose="020B0604020202020204" pitchFamily="34" charset="0"/>
              <a:buAutoNum type="arabicParenR"/>
            </a:pPr>
            <a:endParaRPr lang="en-CA" altLang="zh-CN" dirty="0"/>
          </a:p>
          <a:p>
            <a:pPr marL="457200" indent="-457200">
              <a:buFont typeface="Arial" panose="020B0604020202020204" pitchFamily="34" charset="0"/>
              <a:buAutoNum type="arabicParenR"/>
            </a:pPr>
            <a:r>
              <a:rPr lang="en-CA" altLang="zh-CN" dirty="0"/>
              <a:t>A person or event that results in a </a:t>
            </a:r>
            <a:r>
              <a:rPr lang="en-CA" altLang="zh-CN" b="1" dirty="0"/>
              <a:t>big, quick change</a:t>
            </a:r>
            <a:r>
              <a:rPr lang="en-CA" altLang="zh-CN" dirty="0"/>
              <a:t> is called a </a:t>
            </a:r>
            <a:r>
              <a:rPr lang="en-CA" altLang="zh-CN" b="1" u="sng" dirty="0"/>
              <a:t>turning point</a:t>
            </a:r>
            <a:r>
              <a:rPr lang="en-CA" altLang="zh-CN" dirty="0"/>
              <a:t>.</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latin typeface="Century Gothic" charset="0"/>
                <a:ea typeface="Century Gothic" charset="0"/>
                <a:cs typeface="Century Gothic" charset="0"/>
              </a:rPr>
              <a:t>Continuity and Change</a:t>
            </a:r>
          </a:p>
        </p:txBody>
      </p:sp>
    </p:spTree>
    <p:extLst>
      <p:ext uri="{BB962C8B-B14F-4D97-AF65-F5344CB8AC3E}">
        <p14:creationId xmlns:p14="http://schemas.microsoft.com/office/powerpoint/2010/main" val="68510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12" y="1905000"/>
            <a:ext cx="8131175" cy="4775200"/>
          </a:xfrm>
        </p:spPr>
        <p:txBody>
          <a:bodyPr>
            <a:normAutofit/>
          </a:bodyPr>
          <a:lstStyle/>
          <a:p>
            <a:pPr marL="514350" indent="-514350">
              <a:buAutoNum type="arabicParenR"/>
            </a:pPr>
            <a:r>
              <a:rPr kumimoji="1" lang="en-US" altLang="zh-CN" dirty="0">
                <a:latin typeface="Century Gothic"/>
                <a:cs typeface="Century Gothic"/>
              </a:rPr>
              <a:t>Positive change is called </a:t>
            </a:r>
            <a:r>
              <a:rPr kumimoji="1" lang="en-US" altLang="zh-CN" b="1" dirty="0">
                <a:latin typeface="Century Gothic"/>
                <a:cs typeface="Century Gothic"/>
              </a:rPr>
              <a:t>progress</a:t>
            </a:r>
            <a:r>
              <a:rPr kumimoji="1" lang="en-US" altLang="zh-CN" dirty="0">
                <a:latin typeface="Century Gothic"/>
                <a:cs typeface="Century Gothic"/>
              </a:rPr>
              <a:t>. Negative change is called </a:t>
            </a:r>
            <a:r>
              <a:rPr kumimoji="1" lang="en-US" altLang="zh-CN" b="1" dirty="0">
                <a:latin typeface="Century Gothic"/>
                <a:cs typeface="Century Gothic"/>
              </a:rPr>
              <a:t>decline</a:t>
            </a:r>
            <a:r>
              <a:rPr kumimoji="1" lang="en-US" altLang="zh-CN" dirty="0">
                <a:latin typeface="Century Gothic"/>
                <a:cs typeface="Century Gothic"/>
              </a:rPr>
              <a:t>. Sometimes, progress for one person or group might be decline for another person or group.</a:t>
            </a:r>
          </a:p>
          <a:p>
            <a:pPr marL="0" indent="0">
              <a:buNone/>
            </a:pPr>
            <a:endParaRPr kumimoji="1" lang="en-US" altLang="zh-CN" dirty="0">
              <a:latin typeface="Century Gothic"/>
              <a:cs typeface="Century Gothic"/>
            </a:endParaRPr>
          </a:p>
          <a:p>
            <a:pPr marL="514350" indent="-514350">
              <a:buFont typeface="Arial" panose="020B0604020202020204" pitchFamily="34" charset="0"/>
              <a:buAutoNum type="arabicParenR"/>
            </a:pPr>
            <a:r>
              <a:rPr kumimoji="1" lang="en-US" altLang="zh-CN" dirty="0">
                <a:latin typeface="Century Gothic"/>
                <a:cs typeface="Century Gothic"/>
              </a:rPr>
              <a:t>Change can happen gradually or quickly. Little or no change is called </a:t>
            </a:r>
            <a:r>
              <a:rPr kumimoji="1" lang="en-US" altLang="zh-CN" b="1" dirty="0">
                <a:latin typeface="Century Gothic"/>
                <a:cs typeface="Century Gothic"/>
              </a:rPr>
              <a:t>continuity. </a:t>
            </a:r>
            <a:r>
              <a:rPr kumimoji="1" lang="en-US" altLang="zh-CN" dirty="0">
                <a:latin typeface="Century Gothic"/>
                <a:cs typeface="Century Gothic"/>
              </a:rPr>
              <a:t>Sudden changes are sometimes called </a:t>
            </a:r>
            <a:r>
              <a:rPr kumimoji="1" lang="en-US" altLang="zh-CN" b="1" dirty="0">
                <a:latin typeface="Century Gothic"/>
                <a:cs typeface="Century Gothic"/>
              </a:rPr>
              <a:t>turning points</a:t>
            </a:r>
            <a:r>
              <a:rPr kumimoji="1" lang="en-US" altLang="zh-CN" dirty="0">
                <a:latin typeface="Century Gothic"/>
                <a:cs typeface="Century Gothic"/>
              </a:rPr>
              <a:t>.</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Century Gothic" charset="0"/>
                <a:ea typeface="Century Gothic" charset="0"/>
                <a:cs typeface="Century Gothic" charset="0"/>
              </a:rPr>
              <a:t>THE LEAST YOU NEED TO KNOW…</a:t>
            </a:r>
          </a:p>
        </p:txBody>
      </p:sp>
    </p:spTree>
    <p:extLst>
      <p:ext uri="{BB962C8B-B14F-4D97-AF65-F5344CB8AC3E}">
        <p14:creationId xmlns:p14="http://schemas.microsoft.com/office/powerpoint/2010/main" val="144914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a:off x="0" y="-1"/>
            <a:ext cx="9144000" cy="6858001"/>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885" y="4797301"/>
            <a:ext cx="1658769" cy="1658769"/>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0" descr="mage result for two way 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45334" y="2699111"/>
            <a:ext cx="1865769" cy="1669873"/>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6" descr="mage result for glasses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609" y="5201252"/>
            <a:ext cx="4477755" cy="1505645"/>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mage result for magnifying glass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1178220" y="4178299"/>
            <a:ext cx="1545514" cy="1545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298" y="3134477"/>
            <a:ext cx="2054474" cy="177577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8" descr="mage result for gavel vector"/>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a:off x="895907" y="1601145"/>
            <a:ext cx="1827828" cy="114178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3813" y="4022365"/>
            <a:ext cx="1122071" cy="1122071"/>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8" descr="mage result for gavel vector"/>
          <p:cNvPicPr>
            <a:picLocks noChangeAspect="1" noChangeArrowheads="1"/>
          </p:cNvPicPr>
          <p:nvPr/>
        </p:nvPicPr>
        <p:blipFill>
          <a:blip r:embed="rId7">
            <a:biLevel thresh="75000"/>
            <a:extLst>
              <a:ext uri="{28A0092B-C50C-407E-A947-70E740481C1C}">
                <a14:useLocalDpi xmlns:a14="http://schemas.microsoft.com/office/drawing/2010/main" val="0"/>
              </a:ext>
            </a:extLst>
          </a:blip>
          <a:srcRect/>
          <a:stretch>
            <a:fillRect/>
          </a:stretch>
        </p:blipFill>
        <p:spPr bwMode="auto">
          <a:xfrm>
            <a:off x="6591410" y="5723813"/>
            <a:ext cx="1523134" cy="951451"/>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10" descr="mage result for two way 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891884" y="5574885"/>
            <a:ext cx="847344" cy="758377"/>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91" y="743275"/>
            <a:ext cx="1136729" cy="982528"/>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4" descr="mage result for magnifying glass vect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41491" y="1820087"/>
            <a:ext cx="901413" cy="901413"/>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2" descr="mage result for scale vect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1230" y="5490184"/>
            <a:ext cx="975393" cy="843078"/>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TextBox 20"/>
          <p:cNvSpPr txBox="1"/>
          <p:nvPr/>
        </p:nvSpPr>
        <p:spPr>
          <a:xfrm>
            <a:off x="5609138" y="2843479"/>
            <a:ext cx="3288543" cy="954107"/>
          </a:xfrm>
          <a:prstGeom prst="rect">
            <a:avLst/>
          </a:prstGeom>
          <a:noFill/>
        </p:spPr>
        <p:txBody>
          <a:bodyPr wrap="square" rtlCol="0">
            <a:spAutoFit/>
          </a:bodyPr>
          <a:lstStyle/>
          <a:p>
            <a:pPr algn="r"/>
            <a:r>
              <a:rPr lang="en-US" sz="2800" dirty="0">
                <a:latin typeface="Century Gothic" charset="0"/>
                <a:ea typeface="Century Gothic" charset="0"/>
                <a:cs typeface="Century Gothic" charset="0"/>
              </a:rPr>
              <a:t>Historical Thinking </a:t>
            </a:r>
          </a:p>
          <a:p>
            <a:pPr algn="r"/>
            <a:r>
              <a:rPr lang="en-US" sz="2800" dirty="0">
                <a:latin typeface="Century Gothic" charset="0"/>
                <a:ea typeface="Century Gothic" charset="0"/>
                <a:cs typeface="Century Gothic" charset="0"/>
              </a:rPr>
              <a:t>Concepts</a:t>
            </a:r>
          </a:p>
        </p:txBody>
      </p:sp>
      <p:sp>
        <p:nvSpPr>
          <p:cNvPr id="22" name="TextBox 21"/>
          <p:cNvSpPr txBox="1"/>
          <p:nvPr/>
        </p:nvSpPr>
        <p:spPr>
          <a:xfrm>
            <a:off x="3374308" y="267577"/>
            <a:ext cx="5523373" cy="2123658"/>
          </a:xfrm>
          <a:prstGeom prst="rect">
            <a:avLst/>
          </a:prstGeom>
          <a:noFill/>
        </p:spPr>
        <p:txBody>
          <a:bodyPr wrap="square" rtlCol="0">
            <a:spAutoFit/>
          </a:bodyPr>
          <a:lstStyle/>
          <a:p>
            <a:pPr algn="r"/>
            <a:r>
              <a:rPr lang="en-US" sz="6600" dirty="0">
                <a:latin typeface="Bebas" charset="0"/>
                <a:ea typeface="Bebas" charset="0"/>
                <a:cs typeface="Bebas" charset="0"/>
              </a:rPr>
              <a:t>Cause and consequence</a:t>
            </a:r>
          </a:p>
        </p:txBody>
      </p:sp>
      <p:pic>
        <p:nvPicPr>
          <p:cNvPr id="23" name="Picture 12" descr="mage result for domino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3508" y="4022365"/>
            <a:ext cx="1122071" cy="11220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46140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1145622"/>
          </a:xfrm>
          <a:solidFill>
            <a:srgbClr val="FFC000"/>
          </a:solidFill>
        </p:spPr>
        <p:txBody>
          <a:bodyPr>
            <a:normAutofit/>
          </a:bodyPr>
          <a:lstStyle/>
          <a:p>
            <a:pPr algn="ctr"/>
            <a:r>
              <a:rPr lang="en-US" sz="5400" spc="300" dirty="0">
                <a:latin typeface="Century Gothic" charset="0"/>
                <a:ea typeface="Century Gothic" charset="0"/>
                <a:cs typeface="Century Gothic" charset="0"/>
              </a:rPr>
              <a:t>TODAY’S PURPOSE</a:t>
            </a:r>
          </a:p>
        </p:txBody>
      </p:sp>
      <p:sp>
        <p:nvSpPr>
          <p:cNvPr id="5" name="Content Placeholder 2"/>
          <p:cNvSpPr>
            <a:spLocks noGrp="1"/>
          </p:cNvSpPr>
          <p:nvPr>
            <p:ph idx="1"/>
          </p:nvPr>
        </p:nvSpPr>
        <p:spPr>
          <a:xfrm>
            <a:off x="209325" y="1702724"/>
            <a:ext cx="8610221" cy="4977476"/>
          </a:xfrm>
        </p:spPr>
        <p:txBody>
          <a:bodyPr>
            <a:normAutofit fontScale="92500" lnSpcReduction="10000"/>
          </a:bodyPr>
          <a:lstStyle/>
          <a:p>
            <a:pPr marL="0" indent="0" algn="ctr">
              <a:buNone/>
            </a:pPr>
            <a:r>
              <a:rPr kumimoji="1" lang="en-US" altLang="zh-CN" i="1" dirty="0">
                <a:latin typeface="Century Gothic"/>
                <a:cs typeface="Century Gothic"/>
              </a:rPr>
              <a:t>Understand that…</a:t>
            </a:r>
          </a:p>
          <a:p>
            <a:pPr marL="0" indent="0">
              <a:buNone/>
            </a:pPr>
            <a:r>
              <a:rPr kumimoji="1" lang="en-US" altLang="zh-CN" dirty="0">
                <a:latin typeface="Century Gothic"/>
                <a:cs typeface="Century Gothic"/>
              </a:rPr>
              <a:t>1) Change is driven by </a:t>
            </a:r>
            <a:r>
              <a:rPr kumimoji="1" lang="en-US" altLang="zh-CN" b="1" dirty="0">
                <a:latin typeface="Century Gothic"/>
                <a:cs typeface="Century Gothic"/>
              </a:rPr>
              <a:t>multiple causes</a:t>
            </a:r>
            <a:r>
              <a:rPr kumimoji="1" lang="en-US" altLang="zh-CN" dirty="0">
                <a:latin typeface="Century Gothic"/>
                <a:cs typeface="Century Gothic"/>
              </a:rPr>
              <a:t> and results in </a:t>
            </a:r>
            <a:r>
              <a:rPr kumimoji="1" lang="en-US" altLang="zh-CN" b="1" dirty="0">
                <a:latin typeface="Century Gothic"/>
                <a:cs typeface="Century Gothic"/>
              </a:rPr>
              <a:t>multiple consequences.</a:t>
            </a:r>
          </a:p>
          <a:p>
            <a:pPr marL="0" indent="0">
              <a:buNone/>
            </a:pPr>
            <a:endParaRPr kumimoji="1" lang="en-US" altLang="zh-CN" dirty="0">
              <a:latin typeface="Century Gothic"/>
              <a:cs typeface="Century Gothic"/>
            </a:endParaRPr>
          </a:p>
          <a:p>
            <a:pPr marL="0" indent="0">
              <a:buNone/>
            </a:pPr>
            <a:r>
              <a:rPr kumimoji="1" lang="en-US" altLang="zh-CN" dirty="0">
                <a:latin typeface="Century Gothic"/>
                <a:cs typeface="Century Gothic"/>
              </a:rPr>
              <a:t>2) Some causes and consequences are </a:t>
            </a:r>
            <a:r>
              <a:rPr kumimoji="1" lang="en-US" altLang="zh-CN" b="1" dirty="0">
                <a:latin typeface="Century Gothic"/>
                <a:cs typeface="Century Gothic"/>
              </a:rPr>
              <a:t>more important </a:t>
            </a:r>
            <a:r>
              <a:rPr kumimoji="1" lang="en-US" altLang="zh-CN" dirty="0">
                <a:latin typeface="Century Gothic"/>
                <a:cs typeface="Century Gothic"/>
              </a:rPr>
              <a:t>than others.</a:t>
            </a:r>
          </a:p>
          <a:p>
            <a:pPr marL="0" indent="0">
              <a:buNone/>
            </a:pPr>
            <a:endParaRPr kumimoji="1" lang="en-US" altLang="zh-CN" dirty="0">
              <a:latin typeface="Century Gothic"/>
              <a:cs typeface="Century Gothic"/>
            </a:endParaRPr>
          </a:p>
          <a:p>
            <a:pPr marL="0" indent="0">
              <a:buNone/>
            </a:pPr>
            <a:r>
              <a:rPr kumimoji="1" lang="en-US" altLang="zh-CN" dirty="0">
                <a:latin typeface="Century Gothic"/>
                <a:cs typeface="Century Gothic"/>
              </a:rPr>
              <a:t>3) In order to fully understand why a historical event happened, we can’t just focus on </a:t>
            </a:r>
            <a:r>
              <a:rPr kumimoji="1" lang="en-US" altLang="zh-CN" b="1" dirty="0">
                <a:latin typeface="Century Gothic"/>
                <a:cs typeface="Century Gothic"/>
              </a:rPr>
              <a:t>short-term causes</a:t>
            </a:r>
            <a:r>
              <a:rPr kumimoji="1" lang="en-US" altLang="zh-CN" dirty="0">
                <a:latin typeface="Century Gothic"/>
                <a:cs typeface="Century Gothic"/>
              </a:rPr>
              <a:t>. Instead, we also need to focus on </a:t>
            </a:r>
            <a:r>
              <a:rPr kumimoji="1" lang="en-US" altLang="zh-CN" b="1" dirty="0">
                <a:latin typeface="Century Gothic"/>
                <a:cs typeface="Century Gothic"/>
              </a:rPr>
              <a:t>long-term, underlying causes </a:t>
            </a:r>
            <a:r>
              <a:rPr kumimoji="1" lang="en-US" altLang="zh-CN" dirty="0">
                <a:latin typeface="Century Gothic"/>
                <a:cs typeface="Century Gothic"/>
              </a:rPr>
              <a:t>that may go back years, decades or even centuries in history.</a:t>
            </a:r>
          </a:p>
        </p:txBody>
      </p:sp>
    </p:spTree>
    <p:extLst>
      <p:ext uri="{BB962C8B-B14F-4D97-AF65-F5344CB8AC3E}">
        <p14:creationId xmlns:p14="http://schemas.microsoft.com/office/powerpoint/2010/main" val="16288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3" name="Shape 53"/>
          <p:cNvSpPr/>
          <p:nvPr/>
        </p:nvSpPr>
        <p:spPr>
          <a:xfrm>
            <a:off x="1485900" y="2332238"/>
            <a:ext cx="1762200" cy="3000375"/>
          </a:xfrm>
          <a:prstGeom prst="roundRect">
            <a:avLst>
              <a:gd name="adj" fmla="val 16667"/>
            </a:avLst>
          </a:prstGeom>
          <a:solidFill>
            <a:schemeClr val="lt2"/>
          </a:solidFill>
          <a:ln w="19050" cap="flat">
            <a:solidFill>
              <a:schemeClr val="dk2"/>
            </a:solidFill>
            <a:prstDash val="solid"/>
            <a:round/>
            <a:headEnd type="none" w="med" len="med"/>
            <a:tailEnd type="none" w="med" len="med"/>
          </a:ln>
        </p:spPr>
        <p:txBody>
          <a:bodyPr lIns="68569" tIns="68569" rIns="68569" bIns="68569" anchor="ctr" anchorCtr="0">
            <a:noAutofit/>
          </a:bodyPr>
          <a:lstStyle/>
          <a:p>
            <a:pPr algn="ctr">
              <a:buNone/>
            </a:pPr>
            <a:r>
              <a:rPr lang="en" sz="3600" dirty="0"/>
              <a:t>Causes</a:t>
            </a:r>
          </a:p>
        </p:txBody>
      </p:sp>
      <p:sp>
        <p:nvSpPr>
          <p:cNvPr id="54" name="Shape 54"/>
          <p:cNvSpPr/>
          <p:nvPr/>
        </p:nvSpPr>
        <p:spPr>
          <a:xfrm>
            <a:off x="3498133" y="3292088"/>
            <a:ext cx="1964699" cy="1595475"/>
          </a:xfrm>
          <a:prstGeom prst="ellipse">
            <a:avLst/>
          </a:prstGeom>
          <a:solidFill>
            <a:schemeClr val="lt2"/>
          </a:solidFill>
          <a:ln w="19050" cap="flat">
            <a:solidFill>
              <a:schemeClr val="dk2"/>
            </a:solidFill>
            <a:prstDash val="solid"/>
            <a:round/>
            <a:headEnd type="none" w="med" len="med"/>
            <a:tailEnd type="none" w="med" len="med"/>
          </a:ln>
        </p:spPr>
        <p:txBody>
          <a:bodyPr lIns="68569" tIns="68569" rIns="68569" bIns="68569" anchor="ctr" anchorCtr="0">
            <a:noAutofit/>
          </a:bodyPr>
          <a:lstStyle/>
          <a:p>
            <a:pPr algn="ctr">
              <a:buNone/>
            </a:pPr>
            <a:r>
              <a:rPr lang="en" sz="2800" dirty="0"/>
              <a:t>My Math Mark</a:t>
            </a:r>
          </a:p>
        </p:txBody>
      </p:sp>
      <p:sp>
        <p:nvSpPr>
          <p:cNvPr id="55" name="Shape 55"/>
          <p:cNvSpPr/>
          <p:nvPr/>
        </p:nvSpPr>
        <p:spPr>
          <a:xfrm>
            <a:off x="5607844" y="2369383"/>
            <a:ext cx="2557961" cy="3214574"/>
          </a:xfrm>
          <a:prstGeom prst="flowChartAlternateProcess">
            <a:avLst/>
          </a:prstGeom>
          <a:solidFill>
            <a:schemeClr val="lt2"/>
          </a:solidFill>
          <a:ln w="19050" cap="flat">
            <a:solidFill>
              <a:schemeClr val="dk2"/>
            </a:solidFill>
            <a:prstDash val="solid"/>
            <a:round/>
            <a:headEnd type="none" w="med" len="med"/>
            <a:tailEnd type="none" w="med" len="med"/>
          </a:ln>
        </p:spPr>
        <p:txBody>
          <a:bodyPr lIns="68569" tIns="68569" rIns="68569" bIns="68569" anchor="ctr" anchorCtr="0">
            <a:noAutofit/>
          </a:bodyPr>
          <a:lstStyle/>
          <a:p>
            <a:pPr lvl="0" algn="ctr" rtl="0">
              <a:buClr>
                <a:srgbClr val="000000"/>
              </a:buClr>
              <a:buSzPct val="36666"/>
              <a:buFont typeface="Arial"/>
              <a:buNone/>
            </a:pPr>
            <a:r>
              <a:rPr lang="en" sz="2800" dirty="0"/>
              <a:t>Consequences</a:t>
            </a:r>
          </a:p>
          <a:p>
            <a:endParaRPr lang="en" sz="2250" dirty="0"/>
          </a:p>
        </p:txBody>
      </p:sp>
      <p:sp>
        <p:nvSpPr>
          <p:cNvPr id="56" name="Shape 56"/>
          <p:cNvSpPr/>
          <p:nvPr/>
        </p:nvSpPr>
        <p:spPr>
          <a:xfrm rot="5365574">
            <a:off x="3453165" y="2284147"/>
            <a:ext cx="943697" cy="1344445"/>
          </a:xfrm>
          <a:prstGeom prst="bentArrow">
            <a:avLst>
              <a:gd name="adj1" fmla="val 25000"/>
              <a:gd name="adj2" fmla="val 24210"/>
              <a:gd name="adj3" fmla="val 25000"/>
              <a:gd name="adj4" fmla="val 52957"/>
            </a:avLst>
          </a:prstGeom>
          <a:solidFill>
            <a:schemeClr val="lt2"/>
          </a:solidFill>
          <a:ln w="19050" cap="flat">
            <a:solidFill>
              <a:schemeClr val="dk2"/>
            </a:solidFill>
            <a:prstDash val="solid"/>
            <a:round/>
            <a:headEnd type="none" w="med" len="med"/>
            <a:tailEnd type="none" w="med" len="med"/>
          </a:ln>
        </p:spPr>
        <p:txBody>
          <a:bodyPr lIns="68569" tIns="68569" rIns="68569" bIns="68569" anchor="ctr" anchorCtr="0">
            <a:noAutofit/>
          </a:bodyPr>
          <a:lstStyle/>
          <a:p>
            <a:endParaRPr sz="1350"/>
          </a:p>
        </p:txBody>
      </p:sp>
      <p:sp>
        <p:nvSpPr>
          <p:cNvPr id="57" name="Shape 57"/>
          <p:cNvSpPr/>
          <p:nvPr/>
        </p:nvSpPr>
        <p:spPr>
          <a:xfrm rot="10768359" flipH="1">
            <a:off x="4432251" y="4646458"/>
            <a:ext cx="1246778" cy="680433"/>
          </a:xfrm>
          <a:prstGeom prst="bentArrow">
            <a:avLst>
              <a:gd name="adj1" fmla="val 25000"/>
              <a:gd name="adj2" fmla="val 25000"/>
              <a:gd name="adj3" fmla="val 25000"/>
              <a:gd name="adj4" fmla="val 43750"/>
            </a:avLst>
          </a:prstGeom>
          <a:solidFill>
            <a:schemeClr val="lt2"/>
          </a:solidFill>
          <a:ln w="19050" cap="flat">
            <a:solidFill>
              <a:schemeClr val="dk2"/>
            </a:solidFill>
            <a:prstDash val="solid"/>
            <a:round/>
            <a:headEnd type="none" w="med" len="med"/>
            <a:tailEnd type="none" w="med" len="med"/>
          </a:ln>
        </p:spPr>
        <p:txBody>
          <a:bodyPr lIns="68569" tIns="68569" rIns="68569" bIns="68569" anchor="ctr" anchorCtr="0">
            <a:noAutofit/>
          </a:bodyPr>
          <a:lstStyle/>
          <a:p>
            <a:endParaRPr sz="1350"/>
          </a:p>
        </p:txBody>
      </p:sp>
      <p:sp>
        <p:nvSpPr>
          <p:cNvPr id="10" name="Title 1">
            <a:extLst>
              <a:ext uri="{FF2B5EF4-FFF2-40B4-BE49-F238E27FC236}">
                <a16:creationId xmlns:a16="http://schemas.microsoft.com/office/drawing/2014/main" id="{DBDEB8FD-73EC-460F-82A9-90F72D98A807}"/>
              </a:ext>
            </a:extLst>
          </p:cNvPr>
          <p:cNvSpPr txBox="1">
            <a:spLocks/>
          </p:cNvSpPr>
          <p:nvPr/>
        </p:nvSpPr>
        <p:spPr>
          <a:xfrm>
            <a:off x="0" y="365127"/>
            <a:ext cx="9144000" cy="1145622"/>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spc="300">
                <a:latin typeface="Century Gothic" charset="0"/>
                <a:ea typeface="Century Gothic" charset="0"/>
                <a:cs typeface="Century Gothic" charset="0"/>
              </a:rPr>
              <a:t>Model of Causation</a:t>
            </a:r>
            <a:endParaRPr lang="en-US" sz="5400" spc="300" dirty="0">
              <a:latin typeface="Century Gothic" charset="0"/>
              <a:ea typeface="Century Gothic" charset="0"/>
              <a:cs typeface="Century Gothic" charset="0"/>
            </a:endParaRPr>
          </a:p>
        </p:txBody>
      </p:sp>
    </p:spTree>
    <p:extLst>
      <p:ext uri="{BB962C8B-B14F-4D97-AF65-F5344CB8AC3E}">
        <p14:creationId xmlns:p14="http://schemas.microsoft.com/office/powerpoint/2010/main" val="1904659926"/>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1145622"/>
          </a:xfrm>
          <a:solidFill>
            <a:srgbClr val="FFC000"/>
          </a:solidFill>
        </p:spPr>
        <p:txBody>
          <a:bodyPr>
            <a:normAutofit/>
          </a:bodyPr>
          <a:lstStyle/>
          <a:p>
            <a:pPr algn="ctr"/>
            <a:r>
              <a:rPr lang="en-US" sz="5400" spc="300" dirty="0">
                <a:latin typeface="Century Gothic" charset="0"/>
                <a:ea typeface="Century Gothic" charset="0"/>
                <a:cs typeface="Century Gothic" charset="0"/>
              </a:rPr>
              <a:t>TODAY’S PURPOSE</a:t>
            </a:r>
          </a:p>
        </p:txBody>
      </p:sp>
      <p:sp>
        <p:nvSpPr>
          <p:cNvPr id="3" name="Content Placeholder 2"/>
          <p:cNvSpPr>
            <a:spLocks noGrp="1"/>
          </p:cNvSpPr>
          <p:nvPr>
            <p:ph idx="1"/>
          </p:nvPr>
        </p:nvSpPr>
        <p:spPr>
          <a:xfrm>
            <a:off x="708025" y="1714500"/>
            <a:ext cx="7727950" cy="4394199"/>
          </a:xfrm>
        </p:spPr>
        <p:txBody>
          <a:bodyPr>
            <a:normAutofit fontScale="92500" lnSpcReduction="10000"/>
          </a:bodyPr>
          <a:lstStyle/>
          <a:p>
            <a:pPr marL="0" indent="0" algn="ctr">
              <a:lnSpc>
                <a:spcPct val="120000"/>
              </a:lnSpc>
              <a:buNone/>
            </a:pPr>
            <a:r>
              <a:rPr lang="en-US" sz="3200" i="1" dirty="0">
                <a:latin typeface="Century Gothic" charset="0"/>
                <a:ea typeface="Century Gothic" charset="0"/>
                <a:cs typeface="Century Gothic" charset="0"/>
              </a:rPr>
              <a:t>Understand that…</a:t>
            </a:r>
          </a:p>
          <a:p>
            <a:pPr marL="0" indent="0">
              <a:lnSpc>
                <a:spcPct val="120000"/>
              </a:lnSpc>
              <a:buNone/>
            </a:pPr>
            <a:endParaRPr lang="en-US" sz="3200" i="1" dirty="0">
              <a:latin typeface="Century Gothic" charset="0"/>
              <a:ea typeface="Century Gothic" charset="0"/>
              <a:cs typeface="Century Gothic" charset="0"/>
            </a:endParaRPr>
          </a:p>
          <a:p>
            <a:pPr marL="514350" indent="-514350">
              <a:buFont typeface="+mj-lt"/>
              <a:buAutoNum type="arabicParenR"/>
            </a:pPr>
            <a:r>
              <a:rPr kumimoji="1" lang="en-US" altLang="zh-CN" sz="3200" dirty="0">
                <a:latin typeface="Century Gothic" charset="0"/>
                <a:ea typeface="Century Gothic" charset="0"/>
                <a:cs typeface="Century Gothic" charset="0"/>
              </a:rPr>
              <a:t>Historical significance is </a:t>
            </a:r>
            <a:r>
              <a:rPr kumimoji="1" lang="en-US" altLang="zh-CN" sz="3200" b="1" dirty="0">
                <a:latin typeface="Century Gothic" charset="0"/>
                <a:ea typeface="Century Gothic" charset="0"/>
                <a:cs typeface="Century Gothic" charset="0"/>
              </a:rPr>
              <a:t>constructed</a:t>
            </a:r>
            <a:r>
              <a:rPr kumimoji="1" lang="en-US" altLang="zh-CN" sz="3200" dirty="0">
                <a:latin typeface="Century Gothic" charset="0"/>
                <a:ea typeface="Century Gothic" charset="0"/>
                <a:cs typeface="Century Gothic" charset="0"/>
              </a:rPr>
              <a:t> based on </a:t>
            </a:r>
            <a:r>
              <a:rPr kumimoji="1" lang="en-US" altLang="zh-CN" sz="3200" b="1" dirty="0">
                <a:latin typeface="Century Gothic" charset="0"/>
                <a:ea typeface="Century Gothic" charset="0"/>
                <a:cs typeface="Century Gothic" charset="0"/>
              </a:rPr>
              <a:t>criteria</a:t>
            </a:r>
            <a:r>
              <a:rPr kumimoji="1" lang="en-US" altLang="zh-CN" sz="3200" dirty="0">
                <a:latin typeface="Century Gothic" charset="0"/>
                <a:ea typeface="Century Gothic" charset="0"/>
                <a:cs typeface="Century Gothic" charset="0"/>
              </a:rPr>
              <a:t>.</a:t>
            </a:r>
          </a:p>
          <a:p>
            <a:pPr marL="514350" indent="-514350">
              <a:buFont typeface="+mj-lt"/>
              <a:buAutoNum type="arabicParenR"/>
            </a:pPr>
            <a:endParaRPr kumimoji="1" lang="en-US" altLang="zh-CN" sz="3200" dirty="0">
              <a:latin typeface="Century Gothic" charset="0"/>
              <a:ea typeface="Century Gothic" charset="0"/>
              <a:cs typeface="Century Gothic" charset="0"/>
            </a:endParaRPr>
          </a:p>
          <a:p>
            <a:pPr marL="514350" indent="-514350">
              <a:buFont typeface="+mj-lt"/>
              <a:buAutoNum type="arabicParenR"/>
            </a:pPr>
            <a:r>
              <a:rPr kumimoji="1" lang="en-US" altLang="zh-CN" sz="3200" dirty="0">
                <a:latin typeface="Century Gothic" charset="0"/>
                <a:ea typeface="Century Gothic" charset="0"/>
                <a:cs typeface="Century Gothic" charset="0"/>
              </a:rPr>
              <a:t>Events, people or developments have historical significance if they resulted in </a:t>
            </a:r>
            <a:r>
              <a:rPr kumimoji="1" lang="en-US" altLang="zh-CN" sz="3200" b="1" dirty="0">
                <a:latin typeface="Century Gothic" charset="0"/>
                <a:ea typeface="Century Gothic" charset="0"/>
                <a:cs typeface="Century Gothic" charset="0"/>
              </a:rPr>
              <a:t>deep changes</a:t>
            </a:r>
            <a:r>
              <a:rPr kumimoji="1" lang="en-US" altLang="zh-CN" sz="3200" dirty="0">
                <a:latin typeface="Century Gothic" charset="0"/>
                <a:ea typeface="Century Gothic" charset="0"/>
                <a:cs typeface="Century Gothic" charset="0"/>
              </a:rPr>
              <a:t>, </a:t>
            </a:r>
            <a:r>
              <a:rPr kumimoji="1" lang="en-US" altLang="zh-CN" sz="3200" b="1" dirty="0">
                <a:latin typeface="Century Gothic" charset="0"/>
                <a:ea typeface="Century Gothic" charset="0"/>
                <a:cs typeface="Century Gothic" charset="0"/>
              </a:rPr>
              <a:t>for many people</a:t>
            </a:r>
            <a:r>
              <a:rPr kumimoji="1" lang="en-US" altLang="zh-CN" sz="3200" dirty="0">
                <a:latin typeface="Century Gothic" charset="0"/>
                <a:ea typeface="Century Gothic" charset="0"/>
                <a:cs typeface="Century Gothic" charset="0"/>
              </a:rPr>
              <a:t>, </a:t>
            </a:r>
            <a:r>
              <a:rPr kumimoji="1" lang="en-US" altLang="zh-CN" sz="3200" b="1" dirty="0">
                <a:latin typeface="Century Gothic" charset="0"/>
                <a:ea typeface="Century Gothic" charset="0"/>
                <a:cs typeface="Century Gothic" charset="0"/>
              </a:rPr>
              <a:t>over long periods of time</a:t>
            </a:r>
            <a:r>
              <a:rPr kumimoji="1" lang="en-US" altLang="zh-CN" sz="3200" dirty="0">
                <a:latin typeface="Century Gothic" charset="0"/>
                <a:ea typeface="Century Gothic" charset="0"/>
                <a:cs typeface="Century Gothic" charset="0"/>
              </a:rPr>
              <a:t>.</a:t>
            </a:r>
          </a:p>
          <a:p>
            <a:pPr marL="0" indent="0">
              <a:lnSpc>
                <a:spcPct val="120000"/>
              </a:lnSpc>
              <a:buNone/>
            </a:pPr>
            <a:endParaRPr lang="en-US" sz="3200" dirty="0">
              <a:latin typeface="Century Gothic" charset="0"/>
              <a:ea typeface="Century Gothic" charset="0"/>
              <a:cs typeface="Century Gothic" charset="0"/>
            </a:endParaRPr>
          </a:p>
        </p:txBody>
      </p:sp>
    </p:spTree>
    <p:extLst>
      <p:ext uri="{BB962C8B-B14F-4D97-AF65-F5344CB8AC3E}">
        <p14:creationId xmlns:p14="http://schemas.microsoft.com/office/powerpoint/2010/main" val="144967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1145622"/>
          </a:xfrm>
          <a:solidFill>
            <a:srgbClr val="FFC000"/>
          </a:solidFill>
        </p:spPr>
        <p:txBody>
          <a:bodyPr>
            <a:normAutofit/>
          </a:bodyPr>
          <a:lstStyle/>
          <a:p>
            <a:pPr algn="ctr"/>
            <a:r>
              <a:rPr lang="en-US" sz="5400" spc="300" dirty="0">
                <a:latin typeface="Century Gothic" charset="0"/>
                <a:ea typeface="Century Gothic" charset="0"/>
                <a:cs typeface="Century Gothic" charset="0"/>
              </a:rPr>
              <a:t>Model of Causation</a:t>
            </a:r>
          </a:p>
        </p:txBody>
      </p:sp>
      <p:sp>
        <p:nvSpPr>
          <p:cNvPr id="3" name="Content Placeholder 2"/>
          <p:cNvSpPr>
            <a:spLocks noGrp="1"/>
          </p:cNvSpPr>
          <p:nvPr>
            <p:ph idx="1"/>
          </p:nvPr>
        </p:nvSpPr>
        <p:spPr>
          <a:xfrm>
            <a:off x="14269" y="1510750"/>
            <a:ext cx="5765395" cy="5347250"/>
          </a:xfrm>
        </p:spPr>
        <p:txBody>
          <a:bodyPr>
            <a:normAutofit fontScale="85000" lnSpcReduction="10000"/>
          </a:bodyPr>
          <a:lstStyle/>
          <a:p>
            <a:pPr marL="0" indent="0">
              <a:buNone/>
            </a:pPr>
            <a:r>
              <a:rPr lang="en-US" altLang="zh-CN" dirty="0">
                <a:latin typeface="Century Gothic"/>
                <a:cs typeface="Century Gothic"/>
              </a:rPr>
              <a:t>In September, Charlie drove through an intersection and was killed in a car crash.  The police officer investigating the accident noted the night fog and wet, slippery road conditions on the police report.  Charlie had left the party at 2:00am in an agitated state and had been drinking some alcohol at the party. Despite this, none of her friends at the party attempted to stop Charlie from getting behind the wheel of her car.  Charlie recently dropped out of university and that failure really disappointed Charlie’s fiancée. They had a big fight about it, which resulted in the couple breaking off their engagement.</a:t>
            </a:r>
            <a:endParaRPr lang="en-CA" altLang="zh-CN" dirty="0">
              <a:latin typeface="Century Gothic"/>
              <a:cs typeface="Century Gothic"/>
            </a:endParaRPr>
          </a:p>
        </p:txBody>
      </p:sp>
      <p:pic>
        <p:nvPicPr>
          <p:cNvPr id="4" name="Picture 3" descr="Macintosh HD:Users:JasonMcCool:Desktop:Screen Shot 2017-09-10 at 4.27.15 PM.png"/>
          <p:cNvPicPr/>
          <p:nvPr/>
        </p:nvPicPr>
        <p:blipFill>
          <a:blip r:embed="rId2">
            <a:extLst>
              <a:ext uri="{28A0092B-C50C-407E-A947-70E740481C1C}">
                <a14:useLocalDpi xmlns:a14="http://schemas.microsoft.com/office/drawing/2010/main" val="0"/>
              </a:ext>
            </a:extLst>
          </a:blip>
          <a:srcRect/>
          <a:stretch>
            <a:fillRect/>
          </a:stretch>
        </p:blipFill>
        <p:spPr bwMode="auto">
          <a:xfrm>
            <a:off x="5779664" y="1510750"/>
            <a:ext cx="3364336" cy="4500685"/>
          </a:xfrm>
          <a:prstGeom prst="rect">
            <a:avLst/>
          </a:prstGeom>
          <a:noFill/>
          <a:ln>
            <a:noFill/>
          </a:ln>
        </p:spPr>
      </p:pic>
    </p:spTree>
    <p:extLst>
      <p:ext uri="{BB962C8B-B14F-4D97-AF65-F5344CB8AC3E}">
        <p14:creationId xmlns:p14="http://schemas.microsoft.com/office/powerpoint/2010/main" val="2079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1145622"/>
          </a:xfrm>
          <a:solidFill>
            <a:srgbClr val="FFC000"/>
          </a:solidFill>
        </p:spPr>
        <p:txBody>
          <a:bodyPr>
            <a:normAutofit/>
          </a:bodyPr>
          <a:lstStyle/>
          <a:p>
            <a:pPr algn="ctr"/>
            <a:r>
              <a:rPr lang="en-US" sz="5400" spc="300" dirty="0">
                <a:latin typeface="Century Gothic" charset="0"/>
                <a:ea typeface="Century Gothic" charset="0"/>
                <a:cs typeface="Century Gothic" charset="0"/>
              </a:rPr>
              <a:t>Model of Causation</a:t>
            </a:r>
          </a:p>
        </p:txBody>
      </p:sp>
      <p:sp>
        <p:nvSpPr>
          <p:cNvPr id="3" name="Content Placeholder 2"/>
          <p:cNvSpPr>
            <a:spLocks noGrp="1"/>
          </p:cNvSpPr>
          <p:nvPr>
            <p:ph idx="1"/>
          </p:nvPr>
        </p:nvSpPr>
        <p:spPr>
          <a:xfrm>
            <a:off x="99895" y="1510750"/>
            <a:ext cx="9044105" cy="5347250"/>
          </a:xfrm>
        </p:spPr>
        <p:txBody>
          <a:bodyPr>
            <a:normAutofit/>
          </a:bodyPr>
          <a:lstStyle/>
          <a:p>
            <a:pPr marL="0" indent="0" algn="ctr">
              <a:buNone/>
              <a:defRPr/>
            </a:pPr>
            <a:endParaRPr lang="en-US" altLang="zh-CN" sz="3200" i="1" dirty="0">
              <a:latin typeface="Century Gothic"/>
              <a:cs typeface="Century Gothic"/>
            </a:endParaRPr>
          </a:p>
          <a:p>
            <a:pPr marL="0" indent="0" algn="ctr">
              <a:buNone/>
              <a:defRPr/>
            </a:pPr>
            <a:r>
              <a:rPr lang="en-US" altLang="zh-CN" sz="3200" i="1" dirty="0">
                <a:latin typeface="Century Gothic"/>
                <a:cs typeface="Century Gothic"/>
              </a:rPr>
              <a:t>Using the handout provided, answer the following questions.</a:t>
            </a:r>
          </a:p>
          <a:p>
            <a:pPr marL="0" indent="0" algn="ctr">
              <a:buNone/>
              <a:defRPr/>
            </a:pPr>
            <a:endParaRPr lang="en-US" altLang="zh-CN" sz="2000" i="1" dirty="0">
              <a:latin typeface="Century Gothic"/>
              <a:cs typeface="Century Gothic"/>
            </a:endParaRPr>
          </a:p>
          <a:p>
            <a:pPr marL="514350" indent="-514350">
              <a:buFont typeface="+mj-lt"/>
              <a:buAutoNum type="alphaLcParenR"/>
              <a:defRPr/>
            </a:pPr>
            <a:r>
              <a:rPr lang="en-US" altLang="zh-CN" sz="3200" dirty="0">
                <a:latin typeface="Century Gothic"/>
                <a:cs typeface="Century Gothic"/>
              </a:rPr>
              <a:t>What </a:t>
            </a:r>
            <a:r>
              <a:rPr lang="en-US" altLang="zh-CN" sz="3200" b="1" dirty="0">
                <a:latin typeface="Century Gothic"/>
                <a:cs typeface="Century Gothic"/>
              </a:rPr>
              <a:t>caused</a:t>
            </a:r>
            <a:r>
              <a:rPr lang="en-US" altLang="zh-CN" sz="3200" dirty="0">
                <a:latin typeface="Century Gothic"/>
                <a:cs typeface="Century Gothic"/>
              </a:rPr>
              <a:t> Charlie’s accident?  List all the possible causes.</a:t>
            </a:r>
          </a:p>
          <a:p>
            <a:pPr marL="514350" indent="-514350">
              <a:buFont typeface="+mj-lt"/>
              <a:buAutoNum type="alphaLcParenR"/>
              <a:defRPr/>
            </a:pPr>
            <a:endParaRPr lang="en-US" altLang="zh-CN" sz="3200" dirty="0">
              <a:latin typeface="Century Gothic"/>
              <a:cs typeface="Century Gothic"/>
            </a:endParaRPr>
          </a:p>
          <a:p>
            <a:pPr marL="514350" indent="-514350">
              <a:buFont typeface="+mj-lt"/>
              <a:buAutoNum type="alphaLcParenR"/>
              <a:defRPr/>
            </a:pPr>
            <a:r>
              <a:rPr lang="en-US" altLang="zh-CN" sz="3200" dirty="0">
                <a:latin typeface="Century Gothic"/>
                <a:cs typeface="Century Gothic"/>
              </a:rPr>
              <a:t>Organize the causes into “</a:t>
            </a:r>
            <a:r>
              <a:rPr lang="en-US" altLang="zh-CN" sz="3200" b="1" dirty="0">
                <a:latin typeface="Century Gothic"/>
                <a:cs typeface="Century Gothic"/>
              </a:rPr>
              <a:t>underlying,</a:t>
            </a:r>
            <a:r>
              <a:rPr lang="en-US" altLang="zh-CN" sz="3200" dirty="0">
                <a:latin typeface="Century Gothic"/>
                <a:cs typeface="Century Gothic"/>
              </a:rPr>
              <a:t>” “</a:t>
            </a:r>
            <a:r>
              <a:rPr lang="en-US" altLang="zh-CN" sz="3200" b="1" dirty="0">
                <a:latin typeface="Century Gothic"/>
                <a:cs typeface="Century Gothic"/>
              </a:rPr>
              <a:t>short-term,</a:t>
            </a:r>
            <a:r>
              <a:rPr lang="en-US" altLang="zh-CN" sz="3200" dirty="0">
                <a:latin typeface="Century Gothic"/>
                <a:cs typeface="Century Gothic"/>
              </a:rPr>
              <a:t>” and “</a:t>
            </a:r>
            <a:r>
              <a:rPr lang="en-US" altLang="zh-CN" sz="3200" b="1" dirty="0">
                <a:latin typeface="Century Gothic"/>
                <a:cs typeface="Century Gothic"/>
              </a:rPr>
              <a:t>trigger</a:t>
            </a:r>
            <a:r>
              <a:rPr lang="en-US" altLang="zh-CN" sz="3200" dirty="0">
                <a:latin typeface="Century Gothic"/>
                <a:cs typeface="Century Gothic"/>
              </a:rPr>
              <a:t>” cause.</a:t>
            </a:r>
          </a:p>
        </p:txBody>
      </p:sp>
    </p:spTree>
    <p:extLst>
      <p:ext uri="{BB962C8B-B14F-4D97-AF65-F5344CB8AC3E}">
        <p14:creationId xmlns:p14="http://schemas.microsoft.com/office/powerpoint/2010/main" val="3800891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367" y="1690689"/>
            <a:ext cx="8569193" cy="4543193"/>
          </a:xfrm>
        </p:spPr>
        <p:txBody>
          <a:bodyPr>
            <a:normAutofit lnSpcReduction="10000"/>
          </a:bodyPr>
          <a:lstStyle/>
          <a:p>
            <a:pPr marL="0" indent="0" algn="ctr">
              <a:buNone/>
            </a:pPr>
            <a:r>
              <a:rPr kumimoji="1" lang="en-US" altLang="zh-CN" i="1" dirty="0">
                <a:latin typeface="Century Gothic" charset="0"/>
                <a:ea typeface="Century Gothic" charset="0"/>
                <a:cs typeface="Century Gothic" charset="0"/>
              </a:rPr>
              <a:t>Triangle Debate</a:t>
            </a:r>
          </a:p>
          <a:p>
            <a:pPr marL="0" indent="0" algn="ctr">
              <a:buNone/>
            </a:pPr>
            <a:endParaRPr kumimoji="1" lang="en-US" altLang="zh-CN" sz="1500" i="1" dirty="0">
              <a:latin typeface="Century Gothic" charset="0"/>
              <a:ea typeface="Century Gothic" charset="0"/>
              <a:cs typeface="Century Gothic" charset="0"/>
            </a:endParaRPr>
          </a:p>
          <a:p>
            <a:pPr marL="0" indent="0">
              <a:buNone/>
            </a:pPr>
            <a:r>
              <a:rPr kumimoji="1" lang="en-US" altLang="zh-CN" dirty="0">
                <a:latin typeface="Century Gothic" charset="0"/>
                <a:ea typeface="Century Gothic" charset="0"/>
                <a:cs typeface="Century Gothic" charset="0"/>
              </a:rPr>
              <a:t>The class will be divided into </a:t>
            </a:r>
            <a:r>
              <a:rPr kumimoji="1" lang="en-US" altLang="zh-CN" b="1" dirty="0">
                <a:latin typeface="Century Gothic" charset="0"/>
                <a:ea typeface="Century Gothic" charset="0"/>
                <a:cs typeface="Century Gothic" charset="0"/>
              </a:rPr>
              <a:t>three (3) groups</a:t>
            </a:r>
            <a:r>
              <a:rPr kumimoji="1" lang="en-US" altLang="zh-CN" dirty="0">
                <a:latin typeface="Century Gothic" charset="0"/>
                <a:ea typeface="Century Gothic" charset="0"/>
                <a:cs typeface="Century Gothic" charset="0"/>
              </a:rPr>
              <a:t>. Each group will be assigned one category: Underlying, short-term or trigger cause. Your group will have to argue why your causes are the </a:t>
            </a:r>
            <a:r>
              <a:rPr kumimoji="1" lang="en-US" altLang="zh-CN" b="1" dirty="0">
                <a:latin typeface="Century Gothic" charset="0"/>
                <a:ea typeface="Century Gothic" charset="0"/>
                <a:cs typeface="Century Gothic" charset="0"/>
              </a:rPr>
              <a:t>most important </a:t>
            </a:r>
            <a:r>
              <a:rPr kumimoji="1" lang="en-US" altLang="zh-CN" dirty="0">
                <a:latin typeface="Century Gothic" charset="0"/>
                <a:ea typeface="Century Gothic" charset="0"/>
                <a:cs typeface="Century Gothic" charset="0"/>
              </a:rPr>
              <a:t>out of all. </a:t>
            </a:r>
          </a:p>
          <a:p>
            <a:pPr marL="0" indent="0">
              <a:buNone/>
            </a:pPr>
            <a:endParaRPr kumimoji="1" lang="en-US" altLang="zh-CN" dirty="0">
              <a:latin typeface="Century Gothic" charset="0"/>
              <a:ea typeface="Century Gothic" charset="0"/>
              <a:cs typeface="Century Gothic" charset="0"/>
            </a:endParaRPr>
          </a:p>
          <a:p>
            <a:pPr marL="0" indent="0">
              <a:buNone/>
            </a:pPr>
            <a:r>
              <a:rPr kumimoji="1" lang="en-US" altLang="zh-CN" dirty="0">
                <a:latin typeface="Century Gothic" charset="0"/>
                <a:ea typeface="Century Gothic" charset="0"/>
                <a:cs typeface="Century Gothic" charset="0"/>
              </a:rPr>
              <a:t>You will have </a:t>
            </a:r>
            <a:r>
              <a:rPr kumimoji="1" lang="en-US" altLang="zh-CN" b="1" dirty="0">
                <a:latin typeface="Century Gothic" charset="0"/>
                <a:ea typeface="Century Gothic" charset="0"/>
                <a:cs typeface="Century Gothic" charset="0"/>
              </a:rPr>
              <a:t>3 minutes </a:t>
            </a:r>
            <a:r>
              <a:rPr kumimoji="1" lang="en-US" altLang="zh-CN" dirty="0">
                <a:latin typeface="Century Gothic" charset="0"/>
                <a:ea typeface="Century Gothic" charset="0"/>
                <a:cs typeface="Century Gothic" charset="0"/>
              </a:rPr>
              <a:t>to discuss your argument with your group before presenting and debating it with the rest of the class.</a:t>
            </a:r>
          </a:p>
          <a:p>
            <a:pPr marL="0" indent="0">
              <a:buNone/>
            </a:pPr>
            <a:endParaRPr kumimoji="1" lang="en-US" altLang="zh-CN" dirty="0">
              <a:latin typeface="Century Gothic" charset="0"/>
              <a:ea typeface="Century Gothic" charset="0"/>
              <a:cs typeface="Century Gothic" charset="0"/>
            </a:endParaRPr>
          </a:p>
          <a:p>
            <a:pPr marL="0" indent="0">
              <a:buNone/>
            </a:pPr>
            <a:endParaRPr kumimoji="1" lang="en-US" altLang="zh-CN" dirty="0">
              <a:latin typeface="Century Gothic" charset="0"/>
              <a:ea typeface="Century Gothic" charset="0"/>
              <a:cs typeface="Century Gothic" charset="0"/>
            </a:endParaRP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latin typeface="Century Gothic" charset="0"/>
                <a:ea typeface="Century Gothic" charset="0"/>
                <a:cs typeface="Century Gothic" charset="0"/>
              </a:rPr>
              <a:t>Cause and Consequence</a:t>
            </a:r>
          </a:p>
        </p:txBody>
      </p:sp>
    </p:spTree>
    <p:extLst>
      <p:ext uri="{BB962C8B-B14F-4D97-AF65-F5344CB8AC3E}">
        <p14:creationId xmlns:p14="http://schemas.microsoft.com/office/powerpoint/2010/main" val="656843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9144000" cy="1145622"/>
          </a:xfrm>
          <a:solidFill>
            <a:srgbClr val="FFC000"/>
          </a:solidFill>
        </p:spPr>
        <p:txBody>
          <a:bodyPr>
            <a:normAutofit/>
          </a:bodyPr>
          <a:lstStyle/>
          <a:p>
            <a:pPr algn="ctr"/>
            <a:r>
              <a:rPr lang="en-US" sz="5400" spc="300" dirty="0">
                <a:latin typeface="Century Gothic" charset="0"/>
                <a:ea typeface="Century Gothic" charset="0"/>
                <a:cs typeface="Century Gothic" charset="0"/>
              </a:rPr>
              <a:t>Model of Causation</a:t>
            </a:r>
          </a:p>
        </p:txBody>
      </p:sp>
      <p:sp>
        <p:nvSpPr>
          <p:cNvPr id="3" name="Content Placeholder 2"/>
          <p:cNvSpPr>
            <a:spLocks noGrp="1"/>
          </p:cNvSpPr>
          <p:nvPr>
            <p:ph idx="1"/>
          </p:nvPr>
        </p:nvSpPr>
        <p:spPr>
          <a:xfrm>
            <a:off x="464344" y="1610763"/>
            <a:ext cx="8215312" cy="4947200"/>
          </a:xfrm>
        </p:spPr>
        <p:txBody>
          <a:bodyPr>
            <a:noAutofit/>
          </a:bodyPr>
          <a:lstStyle/>
          <a:p>
            <a:pPr marL="0" indent="0" algn="ctr">
              <a:buNone/>
              <a:defRPr/>
            </a:pPr>
            <a:r>
              <a:rPr lang="en-US" altLang="zh-CN" i="1" dirty="0">
                <a:latin typeface="Century Gothic"/>
                <a:cs typeface="Century Gothic"/>
              </a:rPr>
              <a:t>Answer the remaining questions on the handout provided.</a:t>
            </a:r>
          </a:p>
          <a:p>
            <a:pPr marL="0" indent="0" algn="ctr">
              <a:buNone/>
              <a:defRPr/>
            </a:pPr>
            <a:endParaRPr lang="en-US" altLang="zh-CN" sz="1000" i="1" dirty="0">
              <a:latin typeface="Century Gothic"/>
              <a:cs typeface="Century Gothic"/>
            </a:endParaRPr>
          </a:p>
          <a:p>
            <a:pPr marL="0" indent="0">
              <a:buNone/>
              <a:defRPr/>
            </a:pPr>
            <a:r>
              <a:rPr lang="en-US" altLang="zh-CN" dirty="0">
                <a:latin typeface="Century Gothic"/>
                <a:cs typeface="Century Gothic"/>
              </a:rPr>
              <a:t>c) Rank the causes in order from most important to least important by assigning “</a:t>
            </a:r>
            <a:r>
              <a:rPr lang="en-US" altLang="zh-CN" b="1" dirty="0">
                <a:latin typeface="Century Gothic"/>
                <a:cs typeface="Century Gothic"/>
              </a:rPr>
              <a:t>percentage responsibility</a:t>
            </a:r>
            <a:r>
              <a:rPr lang="en-US" altLang="zh-CN" dirty="0">
                <a:latin typeface="Century Gothic"/>
                <a:cs typeface="Century Gothic"/>
              </a:rPr>
              <a:t>” to each.</a:t>
            </a:r>
          </a:p>
          <a:p>
            <a:pPr marL="0" indent="0">
              <a:buNone/>
              <a:defRPr/>
            </a:pPr>
            <a:endParaRPr lang="en-US" altLang="zh-CN" sz="1000" dirty="0">
              <a:latin typeface="Century Gothic"/>
              <a:cs typeface="Century Gothic"/>
            </a:endParaRPr>
          </a:p>
          <a:p>
            <a:pPr marL="0" indent="0">
              <a:buNone/>
              <a:defRPr/>
            </a:pPr>
            <a:r>
              <a:rPr lang="en-US" altLang="zh-CN" dirty="0">
                <a:latin typeface="Century Gothic"/>
                <a:cs typeface="Century Gothic"/>
              </a:rPr>
              <a:t>d) What are some of the </a:t>
            </a:r>
            <a:r>
              <a:rPr lang="en-US" altLang="zh-CN" b="1" dirty="0">
                <a:latin typeface="Century Gothic"/>
                <a:cs typeface="Century Gothic"/>
              </a:rPr>
              <a:t>short-term and long-term consequences</a:t>
            </a:r>
            <a:r>
              <a:rPr lang="en-US" altLang="zh-CN" dirty="0">
                <a:latin typeface="Century Gothic"/>
                <a:cs typeface="Century Gothic"/>
              </a:rPr>
              <a:t> of the accident?</a:t>
            </a:r>
          </a:p>
          <a:p>
            <a:pPr marL="0" indent="0">
              <a:buNone/>
              <a:defRPr/>
            </a:pPr>
            <a:endParaRPr lang="en-US" altLang="zh-CN" sz="1000" dirty="0">
              <a:latin typeface="Century Gothic"/>
              <a:cs typeface="Century Gothic"/>
            </a:endParaRPr>
          </a:p>
          <a:p>
            <a:pPr marL="0" indent="0">
              <a:buNone/>
              <a:defRPr/>
            </a:pPr>
            <a:r>
              <a:rPr lang="en-US" altLang="zh-CN" dirty="0">
                <a:latin typeface="Century Gothic"/>
                <a:cs typeface="Century Gothic"/>
              </a:rPr>
              <a:t>e) Which consequence is the </a:t>
            </a:r>
            <a:r>
              <a:rPr lang="en-US" altLang="zh-CN" b="1" dirty="0">
                <a:latin typeface="Century Gothic"/>
                <a:cs typeface="Century Gothic"/>
              </a:rPr>
              <a:t>most important</a:t>
            </a:r>
            <a:r>
              <a:rPr lang="en-US" altLang="zh-CN" dirty="0">
                <a:latin typeface="Century Gothic"/>
                <a:cs typeface="Century Gothic"/>
              </a:rPr>
              <a:t>? </a:t>
            </a:r>
          </a:p>
        </p:txBody>
      </p:sp>
    </p:spTree>
    <p:extLst>
      <p:ext uri="{BB962C8B-B14F-4D97-AF65-F5344CB8AC3E}">
        <p14:creationId xmlns:p14="http://schemas.microsoft.com/office/powerpoint/2010/main" val="1770845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325" y="1905000"/>
            <a:ext cx="8610221" cy="4775200"/>
          </a:xfrm>
        </p:spPr>
        <p:txBody>
          <a:bodyPr>
            <a:normAutofit lnSpcReduction="10000"/>
          </a:bodyPr>
          <a:lstStyle/>
          <a:p>
            <a:pPr marL="0" indent="0">
              <a:buNone/>
            </a:pPr>
            <a:r>
              <a:rPr kumimoji="1" lang="en-US" altLang="zh-CN" dirty="0">
                <a:latin typeface="Century Gothic"/>
                <a:cs typeface="Century Gothic"/>
              </a:rPr>
              <a:t>1) Change is driven by </a:t>
            </a:r>
            <a:r>
              <a:rPr kumimoji="1" lang="en-US" altLang="zh-CN" b="1" dirty="0">
                <a:latin typeface="Century Gothic"/>
                <a:cs typeface="Century Gothic"/>
              </a:rPr>
              <a:t>multiple causes</a:t>
            </a:r>
            <a:r>
              <a:rPr kumimoji="1" lang="en-US" altLang="zh-CN" dirty="0">
                <a:latin typeface="Century Gothic"/>
                <a:cs typeface="Century Gothic"/>
              </a:rPr>
              <a:t> and results in </a:t>
            </a:r>
            <a:r>
              <a:rPr kumimoji="1" lang="en-US" altLang="zh-CN" b="1" dirty="0">
                <a:latin typeface="Century Gothic"/>
                <a:cs typeface="Century Gothic"/>
              </a:rPr>
              <a:t>multiple consequences.</a:t>
            </a:r>
          </a:p>
          <a:p>
            <a:pPr marL="0" indent="0">
              <a:buNone/>
            </a:pPr>
            <a:endParaRPr kumimoji="1" lang="en-US" altLang="zh-CN" dirty="0">
              <a:latin typeface="Century Gothic"/>
              <a:cs typeface="Century Gothic"/>
            </a:endParaRPr>
          </a:p>
          <a:p>
            <a:pPr marL="0" indent="0">
              <a:buNone/>
            </a:pPr>
            <a:r>
              <a:rPr kumimoji="1" lang="en-US" altLang="zh-CN" dirty="0">
                <a:latin typeface="Century Gothic"/>
                <a:cs typeface="Century Gothic"/>
              </a:rPr>
              <a:t>2) Some causes and consequences are </a:t>
            </a:r>
            <a:r>
              <a:rPr kumimoji="1" lang="en-US" altLang="zh-CN" b="1" dirty="0">
                <a:latin typeface="Century Gothic"/>
                <a:cs typeface="Century Gothic"/>
              </a:rPr>
              <a:t>more important </a:t>
            </a:r>
            <a:r>
              <a:rPr kumimoji="1" lang="en-US" altLang="zh-CN" dirty="0">
                <a:latin typeface="Century Gothic"/>
                <a:cs typeface="Century Gothic"/>
              </a:rPr>
              <a:t>than others.</a:t>
            </a:r>
          </a:p>
          <a:p>
            <a:pPr marL="0" indent="0">
              <a:buNone/>
            </a:pPr>
            <a:endParaRPr kumimoji="1" lang="en-US" altLang="zh-CN" dirty="0">
              <a:latin typeface="Century Gothic"/>
              <a:cs typeface="Century Gothic"/>
            </a:endParaRPr>
          </a:p>
          <a:p>
            <a:pPr marL="0" indent="0">
              <a:buNone/>
            </a:pPr>
            <a:r>
              <a:rPr kumimoji="1" lang="en-US" altLang="zh-CN" dirty="0">
                <a:latin typeface="Century Gothic"/>
                <a:cs typeface="Century Gothic"/>
              </a:rPr>
              <a:t>3) In order to fully understand why a historical event happened, we can’t just focus on </a:t>
            </a:r>
            <a:r>
              <a:rPr kumimoji="1" lang="en-US" altLang="zh-CN" b="1" dirty="0">
                <a:latin typeface="Century Gothic"/>
                <a:cs typeface="Century Gothic"/>
              </a:rPr>
              <a:t>short-term and trigger causes</a:t>
            </a:r>
            <a:r>
              <a:rPr kumimoji="1" lang="en-US" altLang="zh-CN" dirty="0">
                <a:latin typeface="Century Gothic"/>
                <a:cs typeface="Century Gothic"/>
              </a:rPr>
              <a:t>. Instead, we also need to focus on </a:t>
            </a:r>
            <a:r>
              <a:rPr kumimoji="1" lang="en-US" altLang="zh-CN" b="1" dirty="0">
                <a:latin typeface="Century Gothic"/>
                <a:cs typeface="Century Gothic"/>
              </a:rPr>
              <a:t>long-term, underlying causes </a:t>
            </a:r>
            <a:r>
              <a:rPr kumimoji="1" lang="en-US" altLang="zh-CN" dirty="0">
                <a:latin typeface="Century Gothic"/>
                <a:cs typeface="Century Gothic"/>
              </a:rPr>
              <a:t>that may go back years, decades or even centuries in history.</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Century Gothic" charset="0"/>
                <a:ea typeface="Century Gothic" charset="0"/>
                <a:cs typeface="Century Gothic" charset="0"/>
              </a:rPr>
              <a:t>THE LEAST YOU NEED TO KNOW…</a:t>
            </a:r>
          </a:p>
        </p:txBody>
      </p:sp>
    </p:spTree>
    <p:extLst>
      <p:ext uri="{BB962C8B-B14F-4D97-AF65-F5344CB8AC3E}">
        <p14:creationId xmlns:p14="http://schemas.microsoft.com/office/powerpoint/2010/main" val="4242849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a:solidFill>
            <a:srgbClr val="FFC000"/>
          </a:solidFill>
        </p:spPr>
        <p:txBody>
          <a:bodyPr>
            <a:normAutofit/>
          </a:bodyPr>
          <a:lstStyle/>
          <a:p>
            <a:pPr algn="ctr"/>
            <a:r>
              <a:rPr lang="en-US" sz="4800" dirty="0">
                <a:latin typeface="Century Gothic" charset="0"/>
                <a:ea typeface="Century Gothic" charset="0"/>
                <a:cs typeface="Century Gothic" charset="0"/>
              </a:rPr>
              <a:t>HISTORICAL SIGNIFICANCE</a:t>
            </a:r>
          </a:p>
        </p:txBody>
      </p:sp>
      <p:sp>
        <p:nvSpPr>
          <p:cNvPr id="3" name="Content Placeholder 2"/>
          <p:cNvSpPr>
            <a:spLocks noGrp="1"/>
          </p:cNvSpPr>
          <p:nvPr>
            <p:ph sz="half" idx="1"/>
          </p:nvPr>
        </p:nvSpPr>
        <p:spPr>
          <a:xfrm>
            <a:off x="558800" y="2736848"/>
            <a:ext cx="4013200" cy="4004264"/>
          </a:xfrm>
        </p:spPr>
        <p:txBody>
          <a:bodyPr>
            <a:noAutofit/>
          </a:bodyPr>
          <a:lstStyle/>
          <a:p>
            <a:r>
              <a:rPr lang="en-CA" altLang="zh-CN" sz="2500" dirty="0">
                <a:latin typeface="Century Gothic" charset="0"/>
                <a:ea typeface="Century Gothic" charset="0"/>
                <a:cs typeface="Century Gothic" charset="0"/>
              </a:rPr>
              <a:t>Apple becomes first trillion-dollar company</a:t>
            </a:r>
          </a:p>
          <a:p>
            <a:r>
              <a:rPr lang="en-CA" altLang="zh-CN" sz="2500" dirty="0">
                <a:latin typeface="Century Gothic" charset="0"/>
                <a:ea typeface="Century Gothic" charset="0"/>
                <a:cs typeface="Century Gothic" charset="0"/>
              </a:rPr>
              <a:t>Osama Bin Laden is killed</a:t>
            </a:r>
          </a:p>
          <a:p>
            <a:r>
              <a:rPr lang="en-CA" altLang="zh-CN" sz="2500" dirty="0">
                <a:latin typeface="Century Gothic" charset="0"/>
                <a:ea typeface="Century Gothic" charset="0"/>
                <a:cs typeface="Century Gothic" charset="0"/>
              </a:rPr>
              <a:t>Syrian Civil War</a:t>
            </a:r>
          </a:p>
          <a:p>
            <a:r>
              <a:rPr lang="en-CA" altLang="zh-CN" sz="2500" dirty="0">
                <a:latin typeface="Century Gothic" charset="0"/>
                <a:ea typeface="Century Gothic" charset="0"/>
                <a:cs typeface="Century Gothic" charset="0"/>
              </a:rPr>
              <a:t>Barack Obama becomes US President</a:t>
            </a:r>
          </a:p>
          <a:p>
            <a:r>
              <a:rPr lang="en-CA" altLang="zh-CN" sz="2500" dirty="0">
                <a:latin typeface="Century Gothic" charset="0"/>
                <a:ea typeface="Century Gothic" charset="0"/>
                <a:cs typeface="Century Gothic" charset="0"/>
              </a:rPr>
              <a:t>Justin Trudeau becomes Canadian Prime Minister</a:t>
            </a:r>
          </a:p>
        </p:txBody>
      </p:sp>
      <p:sp>
        <p:nvSpPr>
          <p:cNvPr id="4" name="Content Placeholder 3"/>
          <p:cNvSpPr>
            <a:spLocks noGrp="1"/>
          </p:cNvSpPr>
          <p:nvPr>
            <p:ph sz="half" idx="2"/>
          </p:nvPr>
        </p:nvSpPr>
        <p:spPr>
          <a:xfrm>
            <a:off x="4629150" y="2736848"/>
            <a:ext cx="4095750" cy="3814763"/>
          </a:xfrm>
        </p:spPr>
        <p:txBody>
          <a:bodyPr>
            <a:normAutofit/>
          </a:bodyPr>
          <a:lstStyle/>
          <a:p>
            <a:r>
              <a:rPr lang="en-CA" altLang="zh-CN" sz="2500" dirty="0">
                <a:latin typeface="Century Gothic" charset="0"/>
                <a:ea typeface="Century Gothic" charset="0"/>
                <a:cs typeface="Century Gothic" charset="0"/>
              </a:rPr>
              <a:t>Paris Climate Agreement</a:t>
            </a:r>
          </a:p>
          <a:p>
            <a:r>
              <a:rPr lang="en-CA" altLang="zh-CN" sz="2500" dirty="0">
                <a:latin typeface="Century Gothic" charset="0"/>
                <a:ea typeface="Century Gothic" charset="0"/>
                <a:cs typeface="Century Gothic" charset="0"/>
              </a:rPr>
              <a:t>Your teacher’s birthday</a:t>
            </a:r>
          </a:p>
          <a:p>
            <a:r>
              <a:rPr lang="en-CA" altLang="zh-CN" sz="2500" dirty="0">
                <a:latin typeface="Century Gothic" charset="0"/>
                <a:ea typeface="Century Gothic" charset="0"/>
                <a:cs typeface="Century Gothic" charset="0"/>
              </a:rPr>
              <a:t>Arianna Grande releases “thank u, next” music video</a:t>
            </a:r>
          </a:p>
          <a:p>
            <a:r>
              <a:rPr lang="en-CA" altLang="zh-CN" sz="2500" dirty="0">
                <a:latin typeface="Century Gothic" charset="0"/>
                <a:ea typeface="Century Gothic" charset="0"/>
                <a:cs typeface="Century Gothic" charset="0"/>
              </a:rPr>
              <a:t>Invention of Instagram</a:t>
            </a:r>
          </a:p>
          <a:p>
            <a:r>
              <a:rPr lang="en-CA" altLang="zh-CN" sz="2500" dirty="0">
                <a:latin typeface="Century Gothic" charset="0"/>
                <a:ea typeface="Century Gothic" charset="0"/>
                <a:cs typeface="Century Gothic" charset="0"/>
              </a:rPr>
              <a:t>Donald Trump becomes US President</a:t>
            </a:r>
          </a:p>
          <a:p>
            <a:endParaRPr lang="en-US" sz="2500" dirty="0"/>
          </a:p>
        </p:txBody>
      </p:sp>
      <p:sp>
        <p:nvSpPr>
          <p:cNvPr id="5" name="TextBox 4"/>
          <p:cNvSpPr txBox="1"/>
          <p:nvPr/>
        </p:nvSpPr>
        <p:spPr>
          <a:xfrm>
            <a:off x="638175" y="1859825"/>
            <a:ext cx="7867650" cy="707886"/>
          </a:xfrm>
          <a:prstGeom prst="rect">
            <a:avLst/>
          </a:prstGeom>
          <a:noFill/>
        </p:spPr>
        <p:txBody>
          <a:bodyPr wrap="square" rtlCol="0">
            <a:spAutoFit/>
          </a:bodyPr>
          <a:lstStyle/>
          <a:p>
            <a:pPr algn="ctr"/>
            <a:r>
              <a:rPr lang="en-US" altLang="zh-CN" sz="2000" i="1" dirty="0">
                <a:latin typeface="Century Gothic" charset="0"/>
                <a:ea typeface="Century Gothic" charset="0"/>
                <a:cs typeface="Century Gothic" charset="0"/>
              </a:rPr>
              <a:t>Here is a list of events that occurred in the last 10 years.</a:t>
            </a:r>
          </a:p>
          <a:p>
            <a:pPr algn="ctr"/>
            <a:r>
              <a:rPr lang="en-US" altLang="zh-CN" sz="2000" i="1" dirty="0">
                <a:latin typeface="Century Gothic" charset="0"/>
                <a:ea typeface="Century Gothic" charset="0"/>
                <a:cs typeface="Century Gothic" charset="0"/>
              </a:rPr>
              <a:t>With your partner, </a:t>
            </a:r>
            <a:r>
              <a:rPr lang="en-US" altLang="zh-CN" sz="2000" b="1" i="1" dirty="0">
                <a:latin typeface="Century Gothic" charset="0"/>
                <a:ea typeface="Century Gothic" charset="0"/>
                <a:cs typeface="Century Gothic" charset="0"/>
              </a:rPr>
              <a:t>rank them</a:t>
            </a:r>
            <a:r>
              <a:rPr lang="en-US" altLang="zh-CN" sz="2000" i="1" dirty="0">
                <a:latin typeface="Century Gothic" charset="0"/>
                <a:ea typeface="Century Gothic" charset="0"/>
                <a:cs typeface="Century Gothic" charset="0"/>
              </a:rPr>
              <a:t> from most to least significant.</a:t>
            </a:r>
          </a:p>
        </p:txBody>
      </p:sp>
    </p:spTree>
    <p:extLst>
      <p:ext uri="{BB962C8B-B14F-4D97-AF65-F5344CB8AC3E}">
        <p14:creationId xmlns:p14="http://schemas.microsoft.com/office/powerpoint/2010/main" val="140270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12" y="2082800"/>
            <a:ext cx="8131175" cy="4775200"/>
          </a:xfrm>
        </p:spPr>
        <p:txBody>
          <a:bodyPr>
            <a:normAutofit fontScale="92500" lnSpcReduction="10000"/>
          </a:bodyPr>
          <a:lstStyle/>
          <a:p>
            <a:pPr marL="0" indent="0" algn="ctr">
              <a:buFont typeface="Calibri" charset="0"/>
              <a:buNone/>
            </a:pPr>
            <a:r>
              <a:rPr kumimoji="1" lang="en-US" altLang="zh-CN" sz="3200" i="1" dirty="0">
                <a:latin typeface="Century Gothic" charset="0"/>
                <a:ea typeface="Century Gothic" charset="0"/>
                <a:cs typeface="Century Gothic" charset="0"/>
              </a:rPr>
              <a:t>Now that you are finished ranking the events…</a:t>
            </a:r>
          </a:p>
          <a:p>
            <a:pPr marL="0" indent="0">
              <a:buFont typeface="Calibri" charset="0"/>
              <a:buNone/>
            </a:pPr>
            <a:endParaRPr kumimoji="1" lang="en-US" altLang="zh-CN" sz="1300" i="1" dirty="0">
              <a:latin typeface="Century Gothic" charset="0"/>
              <a:ea typeface="Century Gothic" charset="0"/>
              <a:cs typeface="Century Gothic" charset="0"/>
            </a:endParaRPr>
          </a:p>
          <a:p>
            <a:pPr marL="514350" indent="-514350">
              <a:buFont typeface="+mj-lt"/>
              <a:buAutoNum type="arabicParenR"/>
            </a:pPr>
            <a:r>
              <a:rPr kumimoji="1" lang="en-US" altLang="zh-CN" sz="3000" dirty="0">
                <a:latin typeface="Century Gothic" charset="0"/>
                <a:ea typeface="Century Gothic" charset="0"/>
                <a:cs typeface="Century Gothic" charset="0"/>
              </a:rPr>
              <a:t>With your partner, walk around the room and have a </a:t>
            </a:r>
            <a:r>
              <a:rPr kumimoji="1" lang="en-US" altLang="zh-CN" sz="3000" b="1" dirty="0">
                <a:latin typeface="Century Gothic" charset="0"/>
                <a:ea typeface="Century Gothic" charset="0"/>
                <a:cs typeface="Century Gothic" charset="0"/>
              </a:rPr>
              <a:t>“mini-debate” </a:t>
            </a:r>
            <a:r>
              <a:rPr kumimoji="1" lang="en-US" altLang="zh-CN" sz="3000" dirty="0">
                <a:latin typeface="Century Gothic" charset="0"/>
                <a:ea typeface="Century Gothic" charset="0"/>
                <a:cs typeface="Century Gothic" charset="0"/>
              </a:rPr>
              <a:t>with other partners about what should be </a:t>
            </a:r>
            <a:r>
              <a:rPr kumimoji="1" lang="en-US" altLang="zh-CN" sz="3000" b="1" dirty="0">
                <a:latin typeface="Century Gothic" charset="0"/>
                <a:ea typeface="Century Gothic" charset="0"/>
                <a:cs typeface="Century Gothic" charset="0"/>
              </a:rPr>
              <a:t>first on the list</a:t>
            </a:r>
            <a:r>
              <a:rPr kumimoji="1" lang="en-US" altLang="zh-CN" sz="3000" dirty="0">
                <a:latin typeface="Century Gothic" charset="0"/>
                <a:ea typeface="Century Gothic" charset="0"/>
                <a:cs typeface="Century Gothic" charset="0"/>
              </a:rPr>
              <a:t> – the </a:t>
            </a:r>
            <a:r>
              <a:rPr kumimoji="1" lang="en-US" altLang="zh-CN" sz="3000" b="1" dirty="0">
                <a:latin typeface="Century Gothic" charset="0"/>
                <a:ea typeface="Century Gothic" charset="0"/>
                <a:cs typeface="Century Gothic" charset="0"/>
              </a:rPr>
              <a:t>most</a:t>
            </a:r>
            <a:r>
              <a:rPr kumimoji="1" lang="en-US" altLang="zh-CN" sz="3000" dirty="0">
                <a:latin typeface="Century Gothic" charset="0"/>
                <a:ea typeface="Century Gothic" charset="0"/>
                <a:cs typeface="Century Gothic" charset="0"/>
              </a:rPr>
              <a:t> significant event. </a:t>
            </a:r>
          </a:p>
          <a:p>
            <a:pPr marL="514350" indent="-514350">
              <a:buFont typeface="+mj-lt"/>
              <a:buAutoNum type="arabicParenR"/>
            </a:pPr>
            <a:endParaRPr kumimoji="1" lang="en-US" altLang="zh-CN" sz="3000" dirty="0">
              <a:latin typeface="Century Gothic" charset="0"/>
              <a:ea typeface="Century Gothic" charset="0"/>
              <a:cs typeface="Century Gothic" charset="0"/>
            </a:endParaRPr>
          </a:p>
          <a:p>
            <a:pPr marL="514350" indent="-514350">
              <a:buFont typeface="+mj-lt"/>
              <a:buAutoNum type="arabicParenR"/>
            </a:pPr>
            <a:r>
              <a:rPr kumimoji="1" lang="en-US" altLang="zh-CN" sz="3000" dirty="0">
                <a:latin typeface="Century Gothic" charset="0"/>
                <a:ea typeface="Century Gothic" charset="0"/>
                <a:cs typeface="Century Gothic" charset="0"/>
              </a:rPr>
              <a:t>With your partner, walk around the room and have a </a:t>
            </a:r>
            <a:r>
              <a:rPr kumimoji="1" lang="en-US" altLang="zh-CN" sz="3000" b="1" dirty="0">
                <a:latin typeface="Century Gothic" charset="0"/>
                <a:ea typeface="Century Gothic" charset="0"/>
                <a:cs typeface="Century Gothic" charset="0"/>
              </a:rPr>
              <a:t>“mini-debate” </a:t>
            </a:r>
            <a:r>
              <a:rPr kumimoji="1" lang="en-US" altLang="zh-CN" sz="3000" dirty="0">
                <a:latin typeface="Century Gothic" charset="0"/>
                <a:ea typeface="Century Gothic" charset="0"/>
                <a:cs typeface="Century Gothic" charset="0"/>
              </a:rPr>
              <a:t>with other partners about what should be </a:t>
            </a:r>
            <a:r>
              <a:rPr kumimoji="1" lang="en-US" altLang="zh-CN" sz="3000" b="1" dirty="0">
                <a:latin typeface="Century Gothic" charset="0"/>
                <a:ea typeface="Century Gothic" charset="0"/>
                <a:cs typeface="Century Gothic" charset="0"/>
              </a:rPr>
              <a:t>last on the list</a:t>
            </a:r>
            <a:r>
              <a:rPr kumimoji="1" lang="en-US" altLang="zh-CN" sz="3000" dirty="0">
                <a:latin typeface="Century Gothic" charset="0"/>
                <a:ea typeface="Century Gothic" charset="0"/>
                <a:cs typeface="Century Gothic" charset="0"/>
              </a:rPr>
              <a:t> – the </a:t>
            </a:r>
            <a:r>
              <a:rPr kumimoji="1" lang="en-US" altLang="zh-CN" sz="3000" b="1" dirty="0">
                <a:latin typeface="Century Gothic" charset="0"/>
                <a:ea typeface="Century Gothic" charset="0"/>
                <a:cs typeface="Century Gothic" charset="0"/>
              </a:rPr>
              <a:t>least</a:t>
            </a:r>
            <a:r>
              <a:rPr kumimoji="1" lang="en-US" altLang="zh-CN" sz="3000" dirty="0">
                <a:latin typeface="Century Gothic" charset="0"/>
                <a:ea typeface="Century Gothic" charset="0"/>
                <a:cs typeface="Century Gothic" charset="0"/>
              </a:rPr>
              <a:t> significant event. </a:t>
            </a:r>
            <a:endParaRPr kumimoji="1" lang="zh-CN" altLang="en-US" sz="3000" dirty="0">
              <a:latin typeface="Century Gothic" charset="0"/>
              <a:ea typeface="Century Gothic" charset="0"/>
              <a:cs typeface="Century Gothic" charset="0"/>
            </a:endParaRP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latin typeface="Century Gothic" charset="0"/>
                <a:ea typeface="Century Gothic" charset="0"/>
                <a:cs typeface="Century Gothic" charset="0"/>
              </a:rPr>
              <a:t>HISTORICAL SIGNIFICANCE</a:t>
            </a:r>
            <a:endParaRPr lang="en-US" sz="4800" dirty="0">
              <a:latin typeface="Century Gothic" charset="0"/>
              <a:ea typeface="Century Gothic" charset="0"/>
              <a:cs typeface="Century Gothic" charset="0"/>
            </a:endParaRPr>
          </a:p>
        </p:txBody>
      </p:sp>
    </p:spTree>
    <p:extLst>
      <p:ext uri="{BB962C8B-B14F-4D97-AF65-F5344CB8AC3E}">
        <p14:creationId xmlns:p14="http://schemas.microsoft.com/office/powerpoint/2010/main" val="69541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303" y="1995489"/>
            <a:ext cx="8611394" cy="4775200"/>
          </a:xfrm>
        </p:spPr>
        <p:txBody>
          <a:bodyPr>
            <a:noAutofit/>
          </a:bodyPr>
          <a:lstStyle/>
          <a:p>
            <a:pPr marL="0" indent="0">
              <a:buNone/>
            </a:pPr>
            <a:r>
              <a:rPr kumimoji="1" lang="en-US" altLang="zh-CN" sz="2400" dirty="0">
                <a:latin typeface="Century Gothic" charset="0"/>
                <a:ea typeface="Century Gothic" charset="0"/>
                <a:cs typeface="Century Gothic" charset="0"/>
              </a:rPr>
              <a:t>Were you (or someone you debated with) </a:t>
            </a:r>
            <a:r>
              <a:rPr kumimoji="1" lang="en-US" altLang="zh-CN" sz="2400" b="1" dirty="0">
                <a:latin typeface="Century Gothic" charset="0"/>
                <a:ea typeface="Century Gothic" charset="0"/>
                <a:cs typeface="Century Gothic" charset="0"/>
              </a:rPr>
              <a:t>biased</a:t>
            </a:r>
            <a:r>
              <a:rPr kumimoji="1" lang="en-US" altLang="zh-CN" sz="2400" dirty="0">
                <a:latin typeface="Century Gothic" charset="0"/>
                <a:ea typeface="Century Gothic" charset="0"/>
                <a:cs typeface="Century Gothic" charset="0"/>
              </a:rPr>
              <a:t> towards the events that personally affected you or your country?</a:t>
            </a:r>
          </a:p>
          <a:p>
            <a:pPr marL="0" indent="0">
              <a:buNone/>
            </a:pPr>
            <a:endParaRPr kumimoji="1" lang="en-US" altLang="zh-CN" sz="500" dirty="0">
              <a:latin typeface="Century Gothic" charset="0"/>
              <a:ea typeface="Century Gothic" charset="0"/>
              <a:cs typeface="Century Gothic" charset="0"/>
            </a:endParaRPr>
          </a:p>
          <a:p>
            <a:pPr marL="0" indent="0">
              <a:buNone/>
            </a:pPr>
            <a:r>
              <a:rPr kumimoji="1" lang="en-US" altLang="zh-CN" sz="2400" dirty="0">
                <a:latin typeface="Century Gothic" charset="0"/>
                <a:ea typeface="Century Gothic" charset="0"/>
                <a:cs typeface="Century Gothic" charset="0"/>
              </a:rPr>
              <a:t>Is there a way to judge something </a:t>
            </a:r>
            <a:r>
              <a:rPr kumimoji="1" lang="en-US" altLang="zh-CN" sz="2400" b="1" dirty="0">
                <a:latin typeface="Century Gothic" charset="0"/>
                <a:ea typeface="Century Gothic" charset="0"/>
                <a:cs typeface="Century Gothic" charset="0"/>
              </a:rPr>
              <a:t>objectively</a:t>
            </a:r>
            <a:r>
              <a:rPr kumimoji="1" lang="en-US" altLang="zh-CN" sz="2400" dirty="0">
                <a:latin typeface="Century Gothic" charset="0"/>
                <a:ea typeface="Century Gothic" charset="0"/>
                <a:cs typeface="Century Gothic" charset="0"/>
              </a:rPr>
              <a:t> instead of just using our own personal biases?</a:t>
            </a:r>
          </a:p>
          <a:p>
            <a:pPr marL="0" indent="0">
              <a:buNone/>
            </a:pPr>
            <a:endParaRPr kumimoji="1" lang="en-US" altLang="zh-CN" sz="500" dirty="0">
              <a:latin typeface="Century Gothic" charset="0"/>
              <a:ea typeface="Century Gothic" charset="0"/>
              <a:cs typeface="Century Gothic" charset="0"/>
            </a:endParaRPr>
          </a:p>
          <a:p>
            <a:pPr marL="0" indent="0">
              <a:buNone/>
            </a:pPr>
            <a:r>
              <a:rPr kumimoji="1" lang="en-US" altLang="zh-CN" sz="2400" dirty="0">
                <a:latin typeface="Century Gothic" charset="0"/>
                <a:ea typeface="Century Gothic" charset="0"/>
                <a:cs typeface="Century Gothic" charset="0"/>
              </a:rPr>
              <a:t>We need to develop </a:t>
            </a:r>
            <a:r>
              <a:rPr kumimoji="1" lang="en-US" altLang="zh-CN" sz="2400" b="1" dirty="0">
                <a:latin typeface="Century Gothic" charset="0"/>
                <a:ea typeface="Century Gothic" charset="0"/>
                <a:cs typeface="Century Gothic" charset="0"/>
              </a:rPr>
              <a:t>criteria!</a:t>
            </a:r>
            <a:r>
              <a:rPr kumimoji="1" lang="en-US" altLang="zh-CN" sz="2400" dirty="0">
                <a:latin typeface="Century Gothic" charset="0"/>
                <a:ea typeface="Century Gothic" charset="0"/>
                <a:cs typeface="Century Gothic" charset="0"/>
              </a:rPr>
              <a:t> </a:t>
            </a:r>
          </a:p>
          <a:p>
            <a:pPr marL="0" indent="0">
              <a:buNone/>
            </a:pPr>
            <a:endParaRPr kumimoji="1" lang="en-US" altLang="zh-CN" sz="500" dirty="0">
              <a:latin typeface="Century Gothic" charset="0"/>
              <a:ea typeface="Century Gothic" charset="0"/>
              <a:cs typeface="Century Gothic" charset="0"/>
            </a:endParaRPr>
          </a:p>
          <a:p>
            <a:pPr marL="0" indent="0">
              <a:buNone/>
            </a:pPr>
            <a:r>
              <a:rPr kumimoji="1" lang="en-US" altLang="zh-CN" sz="2400" dirty="0">
                <a:latin typeface="Century Gothic" charset="0"/>
                <a:ea typeface="Century Gothic" charset="0"/>
                <a:cs typeface="Century Gothic" charset="0"/>
              </a:rPr>
              <a:t>With a partner or small group, try to think of some criteria we can use to decide if an event or person is significant.</a:t>
            </a:r>
          </a:p>
          <a:p>
            <a:pPr marL="0" indent="0">
              <a:buNone/>
            </a:pPr>
            <a:endParaRPr kumimoji="1" lang="en-US" altLang="zh-CN" sz="500" dirty="0">
              <a:latin typeface="Century Gothic" charset="0"/>
              <a:ea typeface="Century Gothic" charset="0"/>
              <a:cs typeface="Century Gothic" charset="0"/>
            </a:endParaRPr>
          </a:p>
          <a:p>
            <a:pPr marL="0" indent="0">
              <a:buNone/>
            </a:pPr>
            <a:r>
              <a:rPr kumimoji="1" lang="en-US" altLang="zh-CN" sz="2400" dirty="0">
                <a:latin typeface="Century Gothic" charset="0"/>
                <a:ea typeface="Century Gothic" charset="0"/>
                <a:cs typeface="Century Gothic" charset="0"/>
              </a:rPr>
              <a:t>One example might be: </a:t>
            </a:r>
            <a:r>
              <a:rPr kumimoji="1" lang="en-US" altLang="zh-CN" sz="2400" i="1" dirty="0">
                <a:latin typeface="Century Gothic" charset="0"/>
                <a:ea typeface="Century Gothic" charset="0"/>
                <a:cs typeface="Century Gothic" charset="0"/>
              </a:rPr>
              <a:t>the event affected many people.</a:t>
            </a:r>
            <a:endParaRPr kumimoji="1" lang="en-US" altLang="zh-CN" sz="2400" dirty="0">
              <a:latin typeface="Century Gothic" charset="0"/>
              <a:ea typeface="Century Gothic" charset="0"/>
              <a:cs typeface="Century Gothic" charset="0"/>
            </a:endParaRPr>
          </a:p>
        </p:txBody>
      </p:sp>
      <p:sp>
        <p:nvSpPr>
          <p:cNvPr id="5" name="Title 1"/>
          <p:cNvSpPr txBox="1">
            <a:spLocks/>
          </p:cNvSpPr>
          <p:nvPr/>
        </p:nvSpPr>
        <p:spPr>
          <a:xfrm>
            <a:off x="0" y="403227"/>
            <a:ext cx="9144000" cy="1247774"/>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latin typeface="Century Gothic" charset="0"/>
                <a:ea typeface="Century Gothic" charset="0"/>
                <a:cs typeface="Century Gothic" charset="0"/>
              </a:rPr>
              <a:t>DEBATE DEBRIEF</a:t>
            </a:r>
          </a:p>
        </p:txBody>
      </p:sp>
    </p:spTree>
    <p:extLst>
      <p:ext uri="{BB962C8B-B14F-4D97-AF65-F5344CB8AC3E}">
        <p14:creationId xmlns:p14="http://schemas.microsoft.com/office/powerpoint/2010/main" val="91860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12" y="2082800"/>
            <a:ext cx="8131175" cy="4775200"/>
          </a:xfrm>
        </p:spPr>
        <p:txBody>
          <a:bodyPr>
            <a:normAutofit lnSpcReduction="10000"/>
          </a:bodyPr>
          <a:lstStyle/>
          <a:p>
            <a:pPr marL="0" indent="0">
              <a:buNone/>
            </a:pPr>
            <a:r>
              <a:rPr lang="en-US" altLang="zh-CN" sz="3200" b="1" dirty="0">
                <a:solidFill>
                  <a:srgbClr val="FF0000"/>
                </a:solidFill>
                <a:latin typeface="Century Gothic" charset="0"/>
                <a:ea typeface="Century Gothic" charset="0"/>
                <a:cs typeface="Century Gothic" charset="0"/>
              </a:rPr>
              <a:t>Criteria</a:t>
            </a:r>
            <a:r>
              <a:rPr lang="en-US" altLang="zh-CN" sz="3200" dirty="0">
                <a:latin typeface="Century Gothic" charset="0"/>
                <a:ea typeface="Century Gothic" charset="0"/>
                <a:cs typeface="Century Gothic" charset="0"/>
              </a:rPr>
              <a:t> for historical significance…</a:t>
            </a:r>
          </a:p>
          <a:p>
            <a:pPr marL="0" indent="0">
              <a:buNone/>
            </a:pPr>
            <a:endParaRPr lang="en-US" altLang="zh-CN" sz="1000" dirty="0">
              <a:latin typeface="Century Gothic" charset="0"/>
              <a:ea typeface="Century Gothic" charset="0"/>
              <a:cs typeface="Century Gothic" charset="0"/>
            </a:endParaRPr>
          </a:p>
          <a:p>
            <a:pPr marL="514350" indent="-514350">
              <a:buFont typeface="+mj-lt"/>
              <a:buAutoNum type="arabicParenR"/>
            </a:pPr>
            <a:r>
              <a:rPr lang="en-US" altLang="zh-CN" sz="3200" b="1" u="sng" dirty="0">
                <a:latin typeface="Century Gothic" charset="0"/>
                <a:ea typeface="Century Gothic" charset="0"/>
                <a:cs typeface="Century Gothic" charset="0"/>
              </a:rPr>
              <a:t>Depth of impact</a:t>
            </a:r>
            <a:r>
              <a:rPr lang="en-US" altLang="zh-CN" sz="3200" dirty="0">
                <a:latin typeface="Century Gothic" charset="0"/>
                <a:ea typeface="Century Gothic" charset="0"/>
                <a:cs typeface="Century Gothic" charset="0"/>
              </a:rPr>
              <a:t>: how deeply felt was the event to people involved?</a:t>
            </a:r>
          </a:p>
          <a:p>
            <a:pPr marL="514350" indent="-514350">
              <a:buFont typeface="+mj-lt"/>
              <a:buAutoNum type="arabicParenR"/>
            </a:pPr>
            <a:endParaRPr lang="en-US" altLang="zh-CN" sz="1000" dirty="0">
              <a:latin typeface="Century Gothic" charset="0"/>
              <a:ea typeface="Century Gothic" charset="0"/>
              <a:cs typeface="Century Gothic" charset="0"/>
            </a:endParaRPr>
          </a:p>
          <a:p>
            <a:pPr marL="514350" indent="-514350">
              <a:buFont typeface="+mj-lt"/>
              <a:buAutoNum type="arabicParenR"/>
            </a:pPr>
            <a:r>
              <a:rPr lang="en-US" altLang="zh-CN" sz="3200" b="1" u="sng" dirty="0">
                <a:latin typeface="Century Gothic" charset="0"/>
                <a:ea typeface="Century Gothic" charset="0"/>
                <a:cs typeface="Century Gothic" charset="0"/>
              </a:rPr>
              <a:t>Scope of impact</a:t>
            </a:r>
            <a:r>
              <a:rPr lang="en-US" altLang="zh-CN" sz="3200" dirty="0">
                <a:latin typeface="Century Gothic" charset="0"/>
                <a:ea typeface="Century Gothic" charset="0"/>
                <a:cs typeface="Century Gothic" charset="0"/>
              </a:rPr>
              <a:t>: How many people were affected by the event?</a:t>
            </a:r>
          </a:p>
          <a:p>
            <a:pPr marL="514350" indent="-514350">
              <a:buFont typeface="+mj-lt"/>
              <a:buAutoNum type="arabicParenR"/>
            </a:pPr>
            <a:endParaRPr lang="en-US" altLang="zh-CN" sz="1000" dirty="0">
              <a:latin typeface="Century Gothic" charset="0"/>
              <a:ea typeface="Century Gothic" charset="0"/>
              <a:cs typeface="Century Gothic" charset="0"/>
            </a:endParaRPr>
          </a:p>
          <a:p>
            <a:pPr marL="514350" indent="-514350">
              <a:buFont typeface="+mj-lt"/>
              <a:buAutoNum type="arabicParenR"/>
            </a:pPr>
            <a:r>
              <a:rPr lang="en-US" altLang="zh-CN" sz="3200" b="1" u="sng" dirty="0">
                <a:latin typeface="Century Gothic" charset="0"/>
                <a:ea typeface="Century Gothic" charset="0"/>
                <a:cs typeface="Century Gothic" charset="0"/>
              </a:rPr>
              <a:t>Duration of impact</a:t>
            </a:r>
            <a:r>
              <a:rPr lang="en-US" altLang="zh-CN" sz="3200" dirty="0">
                <a:latin typeface="Century Gothic" charset="0"/>
                <a:ea typeface="Century Gothic" charset="0"/>
                <a:cs typeface="Century Gothic" charset="0"/>
              </a:rPr>
              <a:t>: How long was the event felt for? (is it still being felt today?)</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latin typeface="Century Gothic" charset="0"/>
                <a:ea typeface="Century Gothic" charset="0"/>
                <a:cs typeface="Century Gothic" charset="0"/>
              </a:rPr>
              <a:t>HISTORICAL SIGNIFICANCE</a:t>
            </a:r>
            <a:endParaRPr lang="en-US" sz="4800" dirty="0">
              <a:latin typeface="Century Gothic" charset="0"/>
              <a:ea typeface="Century Gothic" charset="0"/>
              <a:cs typeface="Century Gothic" charset="0"/>
            </a:endParaRPr>
          </a:p>
        </p:txBody>
      </p:sp>
    </p:spTree>
    <p:extLst>
      <p:ext uri="{BB962C8B-B14F-4D97-AF65-F5344CB8AC3E}">
        <p14:creationId xmlns:p14="http://schemas.microsoft.com/office/powerpoint/2010/main" val="155733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12" y="1803400"/>
            <a:ext cx="8131175" cy="4775200"/>
          </a:xfrm>
        </p:spPr>
        <p:txBody>
          <a:bodyPr>
            <a:normAutofit fontScale="85000" lnSpcReduction="20000"/>
          </a:bodyPr>
          <a:lstStyle/>
          <a:p>
            <a:pPr marL="0" indent="0" algn="ctr">
              <a:buFont typeface="Calibri" charset="0"/>
              <a:buNone/>
            </a:pPr>
            <a:r>
              <a:rPr kumimoji="1" lang="en-US" altLang="zh-CN" sz="3200" i="1" dirty="0">
                <a:latin typeface="Century Gothic" charset="0"/>
                <a:ea typeface="Century Gothic" charset="0"/>
                <a:cs typeface="Century Gothic" charset="0"/>
              </a:rPr>
              <a:t>Discussion Questions</a:t>
            </a:r>
          </a:p>
          <a:p>
            <a:pPr marL="0" indent="0">
              <a:buFont typeface="Calibri" charset="0"/>
              <a:buNone/>
            </a:pPr>
            <a:endParaRPr kumimoji="1" lang="en-US" altLang="zh-CN" sz="1300" i="1" dirty="0">
              <a:latin typeface="Century Gothic" charset="0"/>
              <a:ea typeface="Century Gothic" charset="0"/>
              <a:cs typeface="Century Gothic" charset="0"/>
            </a:endParaRPr>
          </a:p>
          <a:p>
            <a:pPr marL="514350" indent="-514350">
              <a:buFont typeface="+mj-lt"/>
              <a:buAutoNum type="arabicParenR"/>
              <a:defRPr/>
            </a:pPr>
            <a:r>
              <a:rPr kumimoji="1" lang="en-US" altLang="zh-CN" sz="3200" dirty="0">
                <a:latin typeface="Century Gothic" charset="0"/>
                <a:ea typeface="Century Gothic" charset="0"/>
                <a:cs typeface="Century Gothic" charset="0"/>
              </a:rPr>
              <a:t>Now, go back to your list of 10 events. Does your top choice still make sense given the criteria? Or do you want to change it? Explain.</a:t>
            </a:r>
          </a:p>
          <a:p>
            <a:pPr marL="514350" indent="-514350">
              <a:buFont typeface="+mj-lt"/>
              <a:buAutoNum type="arabicParenR"/>
              <a:defRPr/>
            </a:pPr>
            <a:endParaRPr kumimoji="1" lang="en-US" altLang="zh-CN" sz="3200" dirty="0">
              <a:latin typeface="Century Gothic" charset="0"/>
              <a:ea typeface="Century Gothic" charset="0"/>
              <a:cs typeface="Century Gothic" charset="0"/>
            </a:endParaRPr>
          </a:p>
          <a:p>
            <a:pPr marL="514350" indent="-514350">
              <a:buFont typeface="+mj-lt"/>
              <a:buAutoNum type="arabicParenR"/>
              <a:defRPr/>
            </a:pPr>
            <a:r>
              <a:rPr kumimoji="1" lang="en-US" altLang="zh-CN" sz="3200" dirty="0">
                <a:latin typeface="Century Gothic" charset="0"/>
                <a:ea typeface="Century Gothic" charset="0"/>
                <a:cs typeface="Century Gothic" charset="0"/>
              </a:rPr>
              <a:t>Which event on our list had the deepest impact, for the most people, over the longest duration?</a:t>
            </a:r>
          </a:p>
          <a:p>
            <a:pPr marL="514350" indent="-514350">
              <a:buFont typeface="+mj-lt"/>
              <a:buAutoNum type="arabicParenR"/>
              <a:defRPr/>
            </a:pPr>
            <a:endParaRPr kumimoji="1" lang="en-US" altLang="zh-CN" sz="3200" dirty="0">
              <a:latin typeface="Century Gothic" charset="0"/>
              <a:ea typeface="Century Gothic" charset="0"/>
              <a:cs typeface="Century Gothic" charset="0"/>
            </a:endParaRPr>
          </a:p>
          <a:p>
            <a:pPr marL="514350" indent="-514350">
              <a:buFont typeface="+mj-lt"/>
              <a:buAutoNum type="arabicParenR"/>
              <a:defRPr/>
            </a:pPr>
            <a:r>
              <a:rPr kumimoji="1" lang="en-US" altLang="zh-CN" sz="3200" dirty="0">
                <a:latin typeface="Century Gothic" charset="0"/>
                <a:ea typeface="Century Gothic" charset="0"/>
                <a:cs typeface="Century Gothic" charset="0"/>
              </a:rPr>
              <a:t>Which event on our list was the least significant based on these criteria?</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latin typeface="Century Gothic" charset="0"/>
                <a:ea typeface="Century Gothic" charset="0"/>
                <a:cs typeface="Century Gothic" charset="0"/>
              </a:rPr>
              <a:t>HISTORICAL SIGNIFICANCE</a:t>
            </a:r>
            <a:endParaRPr lang="en-US" sz="4800" dirty="0">
              <a:latin typeface="Century Gothic" charset="0"/>
              <a:ea typeface="Century Gothic" charset="0"/>
              <a:cs typeface="Century Gothic" charset="0"/>
            </a:endParaRPr>
          </a:p>
        </p:txBody>
      </p:sp>
    </p:spTree>
    <p:extLst>
      <p:ext uri="{BB962C8B-B14F-4D97-AF65-F5344CB8AC3E}">
        <p14:creationId xmlns:p14="http://schemas.microsoft.com/office/powerpoint/2010/main" val="562736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12" y="1905000"/>
            <a:ext cx="8131175" cy="4775200"/>
          </a:xfrm>
        </p:spPr>
        <p:txBody>
          <a:bodyPr>
            <a:normAutofit/>
          </a:bodyPr>
          <a:lstStyle/>
          <a:p>
            <a:pPr marL="514350" indent="-514350">
              <a:buFont typeface="+mj-lt"/>
              <a:buAutoNum type="arabicParenR"/>
            </a:pPr>
            <a:r>
              <a:rPr kumimoji="1" lang="en-US" altLang="zh-CN" dirty="0">
                <a:latin typeface="Century Gothic" charset="0"/>
                <a:ea typeface="Century Gothic" charset="0"/>
                <a:cs typeface="Century Gothic" charset="0"/>
              </a:rPr>
              <a:t>Historical significance is </a:t>
            </a:r>
            <a:r>
              <a:rPr kumimoji="1" lang="en-US" altLang="zh-CN" b="1" dirty="0">
                <a:latin typeface="Century Gothic" charset="0"/>
                <a:ea typeface="Century Gothic" charset="0"/>
                <a:cs typeface="Century Gothic" charset="0"/>
              </a:rPr>
              <a:t>constructed</a:t>
            </a:r>
            <a:r>
              <a:rPr kumimoji="1" lang="en-US" altLang="zh-CN" dirty="0">
                <a:latin typeface="Century Gothic" charset="0"/>
                <a:ea typeface="Century Gothic" charset="0"/>
                <a:cs typeface="Century Gothic" charset="0"/>
              </a:rPr>
              <a:t> based on </a:t>
            </a:r>
            <a:r>
              <a:rPr kumimoji="1" lang="en-US" altLang="zh-CN" b="1" dirty="0">
                <a:latin typeface="Century Gothic" charset="0"/>
                <a:ea typeface="Century Gothic" charset="0"/>
                <a:cs typeface="Century Gothic" charset="0"/>
              </a:rPr>
              <a:t>criteria</a:t>
            </a:r>
            <a:r>
              <a:rPr kumimoji="1" lang="en-US" altLang="zh-CN" dirty="0">
                <a:latin typeface="Century Gothic" charset="0"/>
                <a:ea typeface="Century Gothic" charset="0"/>
                <a:cs typeface="Century Gothic" charset="0"/>
              </a:rPr>
              <a:t>.</a:t>
            </a:r>
          </a:p>
          <a:p>
            <a:pPr marL="514350" indent="-514350">
              <a:buFont typeface="+mj-lt"/>
              <a:buAutoNum type="arabicParenR"/>
            </a:pPr>
            <a:r>
              <a:rPr kumimoji="1" lang="en-US" altLang="zh-CN" dirty="0">
                <a:latin typeface="Century Gothic" charset="0"/>
                <a:ea typeface="Century Gothic" charset="0"/>
                <a:cs typeface="Century Gothic" charset="0"/>
              </a:rPr>
              <a:t>The criteria for historical significance include: </a:t>
            </a:r>
          </a:p>
          <a:p>
            <a:pPr lvl="2">
              <a:buFont typeface="Wingdings" charset="2"/>
              <a:buChar char="ü"/>
            </a:pPr>
            <a:r>
              <a:rPr kumimoji="1" lang="en-US" altLang="zh-CN" sz="2800" b="1" dirty="0">
                <a:latin typeface="Century Gothic" charset="0"/>
                <a:ea typeface="Century Gothic" charset="0"/>
                <a:cs typeface="Century Gothic" charset="0"/>
              </a:rPr>
              <a:t>Depth of impact: </a:t>
            </a:r>
            <a:r>
              <a:rPr kumimoji="1" lang="en-US" altLang="zh-CN" sz="2800" dirty="0">
                <a:latin typeface="Century Gothic" charset="0"/>
                <a:ea typeface="Century Gothic" charset="0"/>
                <a:cs typeface="Century Gothic" charset="0"/>
              </a:rPr>
              <a:t>how deeply felt was the event by everyone involved?</a:t>
            </a:r>
          </a:p>
          <a:p>
            <a:pPr lvl="2">
              <a:buFont typeface="Wingdings" charset="2"/>
              <a:buChar char="ü"/>
            </a:pPr>
            <a:r>
              <a:rPr kumimoji="1" lang="en-US" altLang="zh-CN" sz="2800" b="1" dirty="0">
                <a:latin typeface="Century Gothic" charset="0"/>
                <a:ea typeface="Century Gothic" charset="0"/>
                <a:cs typeface="Century Gothic" charset="0"/>
              </a:rPr>
              <a:t>Scope of impact: </a:t>
            </a:r>
            <a:r>
              <a:rPr kumimoji="1" lang="en-US" altLang="zh-CN" sz="2800" dirty="0">
                <a:latin typeface="Century Gothic" charset="0"/>
                <a:ea typeface="Century Gothic" charset="0"/>
                <a:cs typeface="Century Gothic" charset="0"/>
              </a:rPr>
              <a:t>how many people were affected by the event or person?</a:t>
            </a:r>
          </a:p>
          <a:p>
            <a:pPr lvl="2">
              <a:buFont typeface="Wingdings" charset="2"/>
              <a:buChar char="ü"/>
            </a:pPr>
            <a:r>
              <a:rPr kumimoji="1" lang="en-US" altLang="zh-CN" sz="2800" b="1" dirty="0">
                <a:latin typeface="Century Gothic" charset="0"/>
                <a:ea typeface="Century Gothic" charset="0"/>
                <a:cs typeface="Century Gothic" charset="0"/>
              </a:rPr>
              <a:t>Duration of impact: </a:t>
            </a:r>
            <a:r>
              <a:rPr kumimoji="1" lang="en-US" altLang="zh-CN" sz="2800" dirty="0">
                <a:latin typeface="Century Gothic" charset="0"/>
                <a:ea typeface="Century Gothic" charset="0"/>
                <a:cs typeface="Century Gothic" charset="0"/>
              </a:rPr>
              <a:t>how long were the effects of the event or person felt for? (are they still felt today?)</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Century Gothic" charset="0"/>
                <a:ea typeface="Century Gothic" charset="0"/>
                <a:cs typeface="Century Gothic" charset="0"/>
              </a:rPr>
              <a:t>THE LEAST YOU NEED TO KNOW…</a:t>
            </a:r>
          </a:p>
        </p:txBody>
      </p:sp>
    </p:spTree>
    <p:extLst>
      <p:ext uri="{BB962C8B-B14F-4D97-AF65-F5344CB8AC3E}">
        <p14:creationId xmlns:p14="http://schemas.microsoft.com/office/powerpoint/2010/main" val="211820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12" y="1905000"/>
            <a:ext cx="8131175" cy="4775200"/>
          </a:xfrm>
        </p:spPr>
        <p:txBody>
          <a:bodyPr>
            <a:normAutofit/>
          </a:bodyPr>
          <a:lstStyle/>
          <a:p>
            <a:r>
              <a:rPr lang="en-US" dirty="0">
                <a:latin typeface="Century Gothic" panose="020B0502020202020204" pitchFamily="34" charset="0"/>
              </a:rPr>
              <a:t>Does this event have serious, long-lasting consequences for many people?</a:t>
            </a:r>
          </a:p>
          <a:p>
            <a:r>
              <a:rPr lang="en-US" dirty="0">
                <a:latin typeface="Century Gothic" panose="020B0502020202020204" pitchFamily="34" charset="0"/>
              </a:rPr>
              <a:t>Does this event reveal or shed light on long-lasting or emerging issues?</a:t>
            </a:r>
          </a:p>
          <a:p>
            <a:r>
              <a:rPr lang="en-US" dirty="0">
                <a:latin typeface="Century Gothic" panose="020B0502020202020204" pitchFamily="34" charset="0"/>
              </a:rPr>
              <a:t>What would Canada be like today if this event had never happened?</a:t>
            </a:r>
          </a:p>
          <a:p>
            <a:r>
              <a:rPr lang="en-US" dirty="0">
                <a:latin typeface="Century Gothic" panose="020B0502020202020204" pitchFamily="34" charset="0"/>
              </a:rPr>
              <a:t>How did this event impact the economy, politics, and/or makeup of Canada? </a:t>
            </a:r>
          </a:p>
        </p:txBody>
      </p:sp>
      <p:sp>
        <p:nvSpPr>
          <p:cNvPr id="5" name="Title 1"/>
          <p:cNvSpPr txBox="1">
            <a:spLocks/>
          </p:cNvSpPr>
          <p:nvPr/>
        </p:nvSpPr>
        <p:spPr>
          <a:xfrm>
            <a:off x="0" y="365126"/>
            <a:ext cx="9144000" cy="1325563"/>
          </a:xfrm>
          <a:prstGeom prst="rect">
            <a:avLst/>
          </a:prstGeom>
          <a:solidFill>
            <a:srgbClr val="FFC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Century Gothic" charset="0"/>
                <a:ea typeface="Century Gothic" charset="0"/>
                <a:cs typeface="Century Gothic" charset="0"/>
              </a:rPr>
              <a:t>ESTABLISHING HISTORICAL SIGNIFICANCE</a:t>
            </a:r>
          </a:p>
        </p:txBody>
      </p:sp>
    </p:spTree>
    <p:extLst>
      <p:ext uri="{BB962C8B-B14F-4D97-AF65-F5344CB8AC3E}">
        <p14:creationId xmlns:p14="http://schemas.microsoft.com/office/powerpoint/2010/main" val="236216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1486</Words>
  <Application>Microsoft Office PowerPoint</Application>
  <PresentationFormat>On-screen Show (4:3)</PresentationFormat>
  <Paragraphs>156</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Bebas</vt:lpstr>
      <vt:lpstr>Calibri</vt:lpstr>
      <vt:lpstr>Calibri Light</vt:lpstr>
      <vt:lpstr>Century Gothic</vt:lpstr>
      <vt:lpstr>Wingdings</vt:lpstr>
      <vt:lpstr>Office Theme</vt:lpstr>
      <vt:lpstr>PowerPoint Presentation</vt:lpstr>
      <vt:lpstr>TODAY’S PURPOSE</vt:lpstr>
      <vt:lpstr>HISTORICAL SIGNIFICANCE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TODAY’S PURPOSE</vt:lpstr>
      <vt:lpstr>Continuity and Change</vt:lpstr>
      <vt:lpstr>PowerPoint Presentation</vt:lpstr>
      <vt:lpstr>PowerPoint Presentation</vt:lpstr>
      <vt:lpstr>PowerPoint Presentation</vt:lpstr>
      <vt:lpstr>PowerPoint Presentation</vt:lpstr>
      <vt:lpstr>PowerPoint Presentation</vt:lpstr>
      <vt:lpstr>TODAY’S PURPOSE</vt:lpstr>
      <vt:lpstr>PowerPoint Presentation</vt:lpstr>
      <vt:lpstr>Model of Causation</vt:lpstr>
      <vt:lpstr>Model of Causation</vt:lpstr>
      <vt:lpstr>PowerPoint Presentation</vt:lpstr>
      <vt:lpstr>Model of Causation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Kerri Martin</cp:lastModifiedBy>
  <cp:revision>18</cp:revision>
  <dcterms:created xsi:type="dcterms:W3CDTF">2018-12-16T16:45:26Z</dcterms:created>
  <dcterms:modified xsi:type="dcterms:W3CDTF">2020-09-10T13:45:42Z</dcterms:modified>
</cp:coreProperties>
</file>