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336" r:id="rId2"/>
    <p:sldId id="337" r:id="rId3"/>
    <p:sldId id="338" r:id="rId4"/>
    <p:sldId id="339" r:id="rId5"/>
    <p:sldId id="340" r:id="rId6"/>
    <p:sldId id="341" r:id="rId7"/>
    <p:sldId id="342" r:id="rId8"/>
    <p:sldId id="343" r:id="rId9"/>
    <p:sldId id="344" r:id="rId10"/>
    <p:sldId id="287" r:id="rId11"/>
    <p:sldId id="289" r:id="rId12"/>
    <p:sldId id="288" r:id="rId13"/>
    <p:sldId id="291" r:id="rId14"/>
    <p:sldId id="292" r:id="rId15"/>
    <p:sldId id="293" r:id="rId16"/>
    <p:sldId id="294" r:id="rId17"/>
    <p:sldId id="295" r:id="rId18"/>
    <p:sldId id="29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4872A1-A502-4763-B387-1EF073B07246}">
          <p14:sldIdLst/>
        </p14:section>
        <p14:section name="Evidence &amp; Sourcing" id="{69A58591-5B84-424D-B872-484328148693}">
          <p14:sldIdLst>
            <p14:sldId id="336"/>
            <p14:sldId id="337"/>
            <p14:sldId id="338"/>
            <p14:sldId id="339"/>
            <p14:sldId id="340"/>
            <p14:sldId id="341"/>
            <p14:sldId id="342"/>
            <p14:sldId id="343"/>
            <p14:sldId id="344"/>
            <p14:sldId id="287"/>
            <p14:sldId id="289"/>
            <p14:sldId id="288"/>
            <p14:sldId id="291"/>
            <p14:sldId id="292"/>
            <p14:sldId id="293"/>
            <p14:sldId id="294"/>
            <p14:sldId id="295"/>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1"/>
    <p:restoredTop sz="90625" autoAdjust="0"/>
  </p:normalViewPr>
  <p:slideViewPr>
    <p:cSldViewPr snapToGrid="0" snapToObjects="1">
      <p:cViewPr varScale="1">
        <p:scale>
          <a:sx n="69" d="100"/>
          <a:sy n="69"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B7590-6895-1848-ADDF-3C79D77ED799}" type="datetimeFigureOut">
              <a:rPr lang="en-US" smtClean="0"/>
              <a:t>9/10/2020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F4D4F-1507-B947-8E5E-534148C35142}" type="slidenum">
              <a:rPr lang="en-US" smtClean="0"/>
              <a:t>‹#›</a:t>
            </a:fld>
            <a:endParaRPr lang="en-US"/>
          </a:p>
        </p:txBody>
      </p:sp>
    </p:spTree>
    <p:extLst>
      <p:ext uri="{BB962C8B-B14F-4D97-AF65-F5344CB8AC3E}">
        <p14:creationId xmlns:p14="http://schemas.microsoft.com/office/powerpoint/2010/main" val="937979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olitifact.com/personalities/donald-trump/statements/byruling/pants-fire/?page=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zh-CN" dirty="0"/>
              <a:t>Sourcing</a:t>
            </a:r>
            <a:r>
              <a:rPr kumimoji="1" lang="en-US" altLang="zh-CN" baseline="0" dirty="0"/>
              <a:t> is important not just for historians trying to understand historical documents, but for any source of information including the news media, social media, politicians, and any other source that claims to </a:t>
            </a:r>
            <a:r>
              <a:rPr kumimoji="1" lang="en-US" altLang="zh-CN" baseline="0"/>
              <a:t>be informational.</a:t>
            </a:r>
            <a:endParaRPr kumimoji="1" lang="zh-CN" altLang="en-US" dirty="0"/>
          </a:p>
        </p:txBody>
      </p:sp>
      <p:sp>
        <p:nvSpPr>
          <p:cNvPr id="4" name="Slide Number Placeholder 3"/>
          <p:cNvSpPr>
            <a:spLocks noGrp="1"/>
          </p:cNvSpPr>
          <p:nvPr>
            <p:ph type="sldNum" sz="quarter" idx="10"/>
          </p:nvPr>
        </p:nvSpPr>
        <p:spPr/>
        <p:txBody>
          <a:bodyPr/>
          <a:lstStyle/>
          <a:p>
            <a:fld id="{54BF4D4F-1507-B947-8E5E-534148C35142}" type="slidenum">
              <a:rPr lang="en-US" smtClean="0"/>
              <a:t>3</a:t>
            </a:fld>
            <a:endParaRPr lang="en-US"/>
          </a:p>
        </p:txBody>
      </p:sp>
    </p:spTree>
    <p:extLst>
      <p:ext uri="{BB962C8B-B14F-4D97-AF65-F5344CB8AC3E}">
        <p14:creationId xmlns:p14="http://schemas.microsoft.com/office/powerpoint/2010/main" val="150490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54BF4D4F-1507-B947-8E5E-534148C35142}" type="slidenum">
              <a:rPr lang="en-US" smtClean="0"/>
              <a:t>4</a:t>
            </a:fld>
            <a:endParaRPr lang="en-US"/>
          </a:p>
        </p:txBody>
      </p:sp>
    </p:spTree>
    <p:extLst>
      <p:ext uri="{BB962C8B-B14F-4D97-AF65-F5344CB8AC3E}">
        <p14:creationId xmlns:p14="http://schemas.microsoft.com/office/powerpoint/2010/main" val="2185426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zh-CN" dirty="0"/>
              <a:t>Teacher can also show a video clip of the press conference.</a:t>
            </a:r>
            <a:r>
              <a:rPr kumimoji="1" lang="en-US" altLang="zh-CN" baseline="0" dirty="0"/>
              <a:t> There are many on YouTube. For example: https://</a:t>
            </a:r>
            <a:r>
              <a:rPr kumimoji="1" lang="en-US" altLang="zh-CN" baseline="0" dirty="0" err="1"/>
              <a:t>www.youtube.com</a:t>
            </a:r>
            <a:r>
              <a:rPr kumimoji="1" lang="en-US" altLang="zh-CN" baseline="0" dirty="0"/>
              <a:t>/</a:t>
            </a:r>
            <a:r>
              <a:rPr kumimoji="1" lang="en-US" altLang="zh-CN" baseline="0" dirty="0" err="1"/>
              <a:t>watch?v</a:t>
            </a:r>
            <a:r>
              <a:rPr kumimoji="1" lang="en-US" altLang="zh-CN" baseline="0" dirty="0"/>
              <a:t>=</a:t>
            </a:r>
            <a:r>
              <a:rPr kumimoji="1" lang="en-US" altLang="zh-CN" baseline="0" dirty="0" err="1"/>
              <a:t>PKzHXelQi_A</a:t>
            </a:r>
            <a:endParaRPr kumimoji="1" lang="en-US" altLang="zh-CN" baseline="0" dirty="0"/>
          </a:p>
          <a:p>
            <a:endParaRPr kumimoji="1" lang="zh-CN" altLang="en-US" dirty="0"/>
          </a:p>
        </p:txBody>
      </p:sp>
      <p:sp>
        <p:nvSpPr>
          <p:cNvPr id="4" name="Slide Number Placeholder 3"/>
          <p:cNvSpPr>
            <a:spLocks noGrp="1"/>
          </p:cNvSpPr>
          <p:nvPr>
            <p:ph type="sldNum" sz="quarter" idx="10"/>
          </p:nvPr>
        </p:nvSpPr>
        <p:spPr/>
        <p:txBody>
          <a:bodyPr/>
          <a:lstStyle/>
          <a:p>
            <a:fld id="{54BF4D4F-1507-B947-8E5E-534148C35142}" type="slidenum">
              <a:rPr lang="en-US" smtClean="0"/>
              <a:t>8</a:t>
            </a:fld>
            <a:endParaRPr lang="en-US"/>
          </a:p>
        </p:txBody>
      </p:sp>
    </p:spTree>
    <p:extLst>
      <p:ext uri="{BB962C8B-B14F-4D97-AF65-F5344CB8AC3E}">
        <p14:creationId xmlns:p14="http://schemas.microsoft.com/office/powerpoint/2010/main" val="174299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zh-CN" dirty="0"/>
              <a:t>NOTES:</a:t>
            </a:r>
          </a:p>
          <a:p>
            <a:r>
              <a:rPr kumimoji="1" lang="en-US" altLang="zh-CN" dirty="0"/>
              <a:t>1</a:t>
            </a:r>
            <a:r>
              <a:rPr kumimoji="1" lang="en-US" altLang="zh-CN" baseline="0" dirty="0"/>
              <a:t> = BIG Context</a:t>
            </a:r>
          </a:p>
          <a:p>
            <a:r>
              <a:rPr kumimoji="1" lang="en-US" altLang="zh-CN" baseline="0" dirty="0"/>
              <a:t>This is important because Trump could make a knowingly false claim but be confident that his base would believe him over his critics in the media. </a:t>
            </a:r>
          </a:p>
          <a:p>
            <a:endParaRPr kumimoji="1" lang="en-US" altLang="zh-CN" baseline="0" dirty="0"/>
          </a:p>
          <a:p>
            <a:r>
              <a:rPr kumimoji="1" lang="en-US" altLang="zh-CN" baseline="0" dirty="0"/>
              <a:t>2 = BIG Context</a:t>
            </a:r>
          </a:p>
          <a:p>
            <a:r>
              <a:rPr kumimoji="1" lang="en-US" altLang="zh-CN" baseline="0" dirty="0"/>
              <a:t>Trump claimed that he “won the popular vote if you deduct millions of people who voted illegally.” This was a lie, however (source: https://</a:t>
            </a:r>
            <a:r>
              <a:rPr kumimoji="1" lang="en-US" altLang="zh-CN" baseline="0" dirty="0" err="1"/>
              <a:t>www.politifact.com</a:t>
            </a:r>
            <a:r>
              <a:rPr kumimoji="1" lang="en-US" altLang="zh-CN" baseline="0" dirty="0"/>
              <a:t>/truth-o-meter/statements/2016/</a:t>
            </a:r>
            <a:r>
              <a:rPr kumimoji="1" lang="en-US" altLang="zh-CN" baseline="0" dirty="0" err="1"/>
              <a:t>nov</a:t>
            </a:r>
            <a:r>
              <a:rPr kumimoji="1" lang="en-US" altLang="zh-CN" baseline="0" dirty="0"/>
              <a:t>/28/</a:t>
            </a:r>
            <a:r>
              <a:rPr kumimoji="1" lang="en-US" altLang="zh-CN" baseline="0" dirty="0" err="1"/>
              <a:t>donald</a:t>
            </a:r>
            <a:r>
              <a:rPr kumimoji="1" lang="en-US" altLang="zh-CN" baseline="0" dirty="0"/>
              <a:t>-trump/</a:t>
            </a:r>
            <a:r>
              <a:rPr kumimoji="1" lang="en-US" altLang="zh-CN" baseline="0" dirty="0" err="1"/>
              <a:t>donald</a:t>
            </a:r>
            <a:r>
              <a:rPr kumimoji="1" lang="en-US" altLang="zh-CN" baseline="0" dirty="0"/>
              <a:t>-trumps-pants-fire-claim-millions-illegal-</a:t>
            </a:r>
            <a:r>
              <a:rPr kumimoji="1" lang="en-US" altLang="zh-CN" baseline="0" dirty="0" err="1"/>
              <a:t>vo</a:t>
            </a:r>
            <a:r>
              <a:rPr kumimoji="1" lang="en-US" altLang="zh-CN" baseline="0" dirty="0"/>
              <a:t>/)</a:t>
            </a:r>
          </a:p>
          <a:p>
            <a:endParaRPr kumimoji="1" lang="en-US" altLang="zh-CN" baseline="0" dirty="0"/>
          </a:p>
          <a:p>
            <a:r>
              <a:rPr kumimoji="1" lang="en-US" altLang="zh-CN" baseline="0" dirty="0"/>
              <a:t>This is important because Trump clearly wanted to appear more legitimate, and did not mind lying in order to do so.</a:t>
            </a:r>
          </a:p>
          <a:p>
            <a:endParaRPr kumimoji="1" lang="en-US" altLang="zh-CN" baseline="0" dirty="0"/>
          </a:p>
          <a:p>
            <a:r>
              <a:rPr kumimoji="1" lang="en-US" altLang="zh-CN" baseline="0" dirty="0"/>
              <a:t>3 = BIG Context</a:t>
            </a:r>
          </a:p>
          <a:p>
            <a:r>
              <a:rPr kumimoji="1" lang="en-US" altLang="zh-CN" baseline="0" dirty="0"/>
              <a:t>Source on Trump’s lying, see Trump’s file on </a:t>
            </a:r>
            <a:r>
              <a:rPr kumimoji="1" lang="en-US" altLang="zh-CN" baseline="0" dirty="0" err="1"/>
              <a:t>Politifact</a:t>
            </a:r>
            <a:r>
              <a:rPr kumimoji="1" lang="en-US" altLang="zh-CN" baseline="0" dirty="0"/>
              <a:t>: https://</a:t>
            </a:r>
            <a:r>
              <a:rPr kumimoji="1" lang="en-US" altLang="zh-CN" baseline="0" dirty="0" err="1"/>
              <a:t>www.politifact.com</a:t>
            </a:r>
            <a:r>
              <a:rPr kumimoji="1" lang="en-US" altLang="zh-CN" baseline="0" dirty="0"/>
              <a:t>/personalities/</a:t>
            </a:r>
            <a:r>
              <a:rPr kumimoji="1" lang="en-US" altLang="zh-CN" baseline="0" dirty="0" err="1"/>
              <a:t>donald</a:t>
            </a:r>
            <a:r>
              <a:rPr kumimoji="1" lang="en-US" altLang="zh-CN" baseline="0" dirty="0"/>
              <a:t>-trump/</a:t>
            </a:r>
          </a:p>
          <a:p>
            <a:pPr marL="0" marR="0" lvl="1" indent="0" algn="l" defTabSz="914400" rtl="0" eaLnBrk="1" fontAlgn="auto" latinLnBrk="0" hangingPunct="1">
              <a:lnSpc>
                <a:spcPct val="100000"/>
              </a:lnSpc>
              <a:spcBef>
                <a:spcPts val="0"/>
              </a:spcBef>
              <a:spcAft>
                <a:spcPts val="0"/>
              </a:spcAft>
              <a:buClrTx/>
              <a:buSzTx/>
              <a:buFontTx/>
              <a:buNone/>
              <a:tabLst/>
              <a:defRPr/>
            </a:pPr>
            <a:r>
              <a:rPr lang="en-CA" altLang="zh-CN" sz="1200" kern="1200" dirty="0">
                <a:solidFill>
                  <a:schemeClr val="tx1"/>
                </a:solidFill>
                <a:effectLst/>
                <a:latin typeface="+mn-lt"/>
                <a:ea typeface="+mn-ea"/>
                <a:cs typeface="+mn-cs"/>
              </a:rPr>
              <a:t>For all “pants on fire” statements involving Trump,</a:t>
            </a:r>
            <a:r>
              <a:rPr lang="en-CA" altLang="zh-CN" sz="1200" kern="1200" baseline="0" dirty="0">
                <a:solidFill>
                  <a:schemeClr val="tx1"/>
                </a:solidFill>
                <a:effectLst/>
                <a:latin typeface="+mn-lt"/>
                <a:ea typeface="+mn-ea"/>
                <a:cs typeface="+mn-cs"/>
              </a:rPr>
              <a:t> see: </a:t>
            </a:r>
            <a:r>
              <a:rPr lang="en-CA" altLang="zh-CN" sz="1200" u="sng" kern="1200" dirty="0">
                <a:solidFill>
                  <a:schemeClr val="tx1"/>
                </a:solidFill>
                <a:effectLst/>
                <a:latin typeface="+mn-lt"/>
                <a:ea typeface="+mn-ea"/>
                <a:cs typeface="+mn-cs"/>
                <a:hlinkClick r:id="rId3"/>
              </a:rPr>
              <a:t>https://www.politifact.com/personalities/donald-trump/statements/byruling/pants-fire/?page=1</a:t>
            </a:r>
            <a:endParaRPr lang="en-CA" altLang="zh-CN"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CA" altLang="zh-CN"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altLang="zh-CN" sz="1200" kern="1200" dirty="0">
                <a:solidFill>
                  <a:schemeClr val="tx1"/>
                </a:solidFill>
                <a:effectLst/>
                <a:latin typeface="+mn-lt"/>
                <a:ea typeface="+mn-ea"/>
                <a:cs typeface="+mn-cs"/>
              </a:rPr>
              <a:t>4 = Little</a:t>
            </a:r>
            <a:r>
              <a:rPr lang="en-CA" altLang="zh-CN" sz="1200" kern="1200" baseline="0" dirty="0">
                <a:solidFill>
                  <a:schemeClr val="tx1"/>
                </a:solidFill>
                <a:effectLst/>
                <a:latin typeface="+mn-lt"/>
                <a:ea typeface="+mn-ea"/>
                <a:cs typeface="+mn-cs"/>
              </a:rPr>
              <a:t> context (happened only a couple days before the event)</a:t>
            </a:r>
          </a:p>
          <a:p>
            <a:pPr marL="0" marR="0" lvl="1" indent="0" algn="l" defTabSz="914400" rtl="0" eaLnBrk="1" fontAlgn="auto" latinLnBrk="0" hangingPunct="1">
              <a:lnSpc>
                <a:spcPct val="100000"/>
              </a:lnSpc>
              <a:spcBef>
                <a:spcPts val="0"/>
              </a:spcBef>
              <a:spcAft>
                <a:spcPts val="0"/>
              </a:spcAft>
              <a:buClrTx/>
              <a:buSzTx/>
              <a:buFontTx/>
              <a:buNone/>
              <a:tabLst/>
              <a:defRPr/>
            </a:pPr>
            <a:r>
              <a:rPr lang="en-CA" altLang="zh-CN" sz="1200" kern="1200" baseline="0" dirty="0">
                <a:solidFill>
                  <a:schemeClr val="tx1"/>
                </a:solidFill>
                <a:effectLst/>
                <a:latin typeface="+mn-lt"/>
                <a:ea typeface="+mn-ea"/>
                <a:cs typeface="+mn-cs"/>
              </a:rPr>
              <a:t>Source: https://</a:t>
            </a:r>
            <a:r>
              <a:rPr lang="en-CA" altLang="zh-CN" sz="1200" kern="1200" baseline="0" dirty="0" err="1">
                <a:solidFill>
                  <a:schemeClr val="tx1"/>
                </a:solidFill>
                <a:effectLst/>
                <a:latin typeface="+mn-lt"/>
                <a:ea typeface="+mn-ea"/>
                <a:cs typeface="+mn-cs"/>
              </a:rPr>
              <a:t>web.archive.org</a:t>
            </a:r>
            <a:r>
              <a:rPr lang="en-CA" altLang="zh-CN" sz="1200" kern="1200" baseline="0" dirty="0">
                <a:solidFill>
                  <a:schemeClr val="tx1"/>
                </a:solidFill>
                <a:effectLst/>
                <a:latin typeface="+mn-lt"/>
                <a:ea typeface="+mn-ea"/>
                <a:cs typeface="+mn-cs"/>
              </a:rPr>
              <a:t>/web/20170213034009/http://</a:t>
            </a:r>
            <a:r>
              <a:rPr lang="en-CA" altLang="zh-CN" sz="1200" kern="1200" baseline="0" dirty="0" err="1">
                <a:solidFill>
                  <a:schemeClr val="tx1"/>
                </a:solidFill>
                <a:effectLst/>
                <a:latin typeface="+mn-lt"/>
                <a:ea typeface="+mn-ea"/>
                <a:cs typeface="+mn-cs"/>
              </a:rPr>
              <a:t>bigstory.ap.org</a:t>
            </a:r>
            <a:r>
              <a:rPr lang="en-CA" altLang="zh-CN" sz="1200" kern="1200" baseline="0" dirty="0">
                <a:solidFill>
                  <a:schemeClr val="tx1"/>
                </a:solidFill>
                <a:effectLst/>
                <a:latin typeface="+mn-lt"/>
                <a:ea typeface="+mn-ea"/>
                <a:cs typeface="+mn-cs"/>
              </a:rPr>
              <a:t>/article/7afad98b7d78423cbb5140fe810e3480/when-it-comes-inaugural-crowds-does-size-matter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altLang="zh-CN" sz="1200"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altLang="zh-CN" sz="1200" kern="1200" baseline="0" dirty="0">
                <a:solidFill>
                  <a:schemeClr val="tx1"/>
                </a:solidFill>
                <a:effectLst/>
                <a:latin typeface="+mn-lt"/>
                <a:ea typeface="+mn-ea"/>
                <a:cs typeface="+mn-cs"/>
              </a:rPr>
              <a:t>This fact could be important because since Trump already claimed before the event that he would perhaps have a record-breaking turnout, he then would not want to lose face by being wrong.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altLang="zh-CN" sz="1200"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altLang="zh-CN" sz="1200" kern="1200" baseline="0" dirty="0">
                <a:solidFill>
                  <a:schemeClr val="tx1"/>
                </a:solidFill>
                <a:effectLst/>
                <a:latin typeface="+mn-lt"/>
                <a:ea typeface="+mn-ea"/>
                <a:cs typeface="+mn-cs"/>
              </a:rPr>
              <a:t>5 = Little context (happened only 1 day after the event)</a:t>
            </a:r>
          </a:p>
          <a:p>
            <a:pPr marL="0" marR="0" lvl="1" indent="0" algn="l" defTabSz="914400" rtl="0" eaLnBrk="1" fontAlgn="auto" latinLnBrk="0" hangingPunct="1">
              <a:lnSpc>
                <a:spcPct val="100000"/>
              </a:lnSpc>
              <a:spcBef>
                <a:spcPts val="0"/>
              </a:spcBef>
              <a:spcAft>
                <a:spcPts val="0"/>
              </a:spcAft>
              <a:buClrTx/>
              <a:buSzTx/>
              <a:buFontTx/>
              <a:buNone/>
              <a:tabLst/>
              <a:defRPr/>
            </a:pPr>
            <a:r>
              <a:rPr lang="en-CA" altLang="zh-CN" sz="1200" kern="1200" baseline="0" dirty="0">
                <a:solidFill>
                  <a:schemeClr val="tx1"/>
                </a:solidFill>
                <a:effectLst/>
                <a:latin typeface="+mn-lt"/>
                <a:ea typeface="+mn-ea"/>
                <a:cs typeface="+mn-cs"/>
              </a:rPr>
              <a:t>Source: https://</a:t>
            </a:r>
            <a:r>
              <a:rPr lang="en-CA" altLang="zh-CN" sz="1200" kern="1200" baseline="0" dirty="0" err="1">
                <a:solidFill>
                  <a:schemeClr val="tx1"/>
                </a:solidFill>
                <a:effectLst/>
                <a:latin typeface="+mn-lt"/>
                <a:ea typeface="+mn-ea"/>
                <a:cs typeface="+mn-cs"/>
              </a:rPr>
              <a:t>www.nytimes.com</a:t>
            </a:r>
            <a:r>
              <a:rPr lang="en-CA" altLang="zh-CN" sz="1200" kern="1200" baseline="0" dirty="0">
                <a:solidFill>
                  <a:schemeClr val="tx1"/>
                </a:solidFill>
                <a:effectLst/>
                <a:latin typeface="+mn-lt"/>
                <a:ea typeface="+mn-ea"/>
                <a:cs typeface="+mn-cs"/>
              </a:rPr>
              <a:t>/interactive/2017/01/22/us/politics/</a:t>
            </a:r>
            <a:r>
              <a:rPr lang="en-CA" altLang="zh-CN" sz="1200" kern="1200" baseline="0" dirty="0" err="1">
                <a:solidFill>
                  <a:schemeClr val="tx1"/>
                </a:solidFill>
                <a:effectLst/>
                <a:latin typeface="+mn-lt"/>
                <a:ea typeface="+mn-ea"/>
                <a:cs typeface="+mn-cs"/>
              </a:rPr>
              <a:t>womens</a:t>
            </a:r>
            <a:r>
              <a:rPr lang="en-CA" altLang="zh-CN" sz="1200" kern="1200" baseline="0" dirty="0">
                <a:solidFill>
                  <a:schemeClr val="tx1"/>
                </a:solidFill>
                <a:effectLst/>
                <a:latin typeface="+mn-lt"/>
                <a:ea typeface="+mn-ea"/>
                <a:cs typeface="+mn-cs"/>
              </a:rPr>
              <a:t>-march-trump-crowd-</a:t>
            </a:r>
            <a:r>
              <a:rPr lang="en-CA" altLang="zh-CN" sz="1200" kern="1200" baseline="0" dirty="0" err="1">
                <a:solidFill>
                  <a:schemeClr val="tx1"/>
                </a:solidFill>
                <a:effectLst/>
                <a:latin typeface="+mn-lt"/>
                <a:ea typeface="+mn-ea"/>
                <a:cs typeface="+mn-cs"/>
              </a:rPr>
              <a:t>estimates.html</a:t>
            </a:r>
            <a:endParaRPr lang="en-CA" altLang="zh-CN" sz="1200"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CA" altLang="zh-CN" sz="1200"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altLang="zh-CN" sz="1200" kern="1200" baseline="0" dirty="0">
                <a:solidFill>
                  <a:schemeClr val="tx1"/>
                </a:solidFill>
                <a:effectLst/>
                <a:latin typeface="+mn-lt"/>
                <a:ea typeface="+mn-ea"/>
                <a:cs typeface="+mn-cs"/>
              </a:rPr>
              <a:t>This is significant because, like losing the popular vote, this was an event that called into question his legitimacy as president. And this was the day that he and Sean Spicer ramped up their efforts to convince people that he had the largest inauguration crowd ever.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altLang="zh-CN"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After this is finished, perhaps ask the class if they can think of any other important points to</a:t>
            </a:r>
            <a:r>
              <a:rPr lang="en-US" altLang="zh-CN" sz="1200" kern="1200" baseline="0" dirty="0">
                <a:solidFill>
                  <a:schemeClr val="tx1"/>
                </a:solidFill>
                <a:effectLst/>
                <a:latin typeface="+mn-lt"/>
                <a:ea typeface="+mn-ea"/>
                <a:cs typeface="+mn-cs"/>
              </a:rPr>
              <a:t> add to either Big Context or little context.</a:t>
            </a:r>
            <a:endParaRPr lang="en-US" altLang="zh-CN"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CA" altLang="zh-CN" sz="1200" kern="1200" dirty="0">
              <a:solidFill>
                <a:schemeClr val="tx1"/>
              </a:solidFill>
              <a:effectLst/>
              <a:latin typeface="+mn-lt"/>
              <a:ea typeface="+mn-ea"/>
              <a:cs typeface="+mn-cs"/>
            </a:endParaRPr>
          </a:p>
          <a:p>
            <a:endParaRPr kumimoji="1" lang="en-US" altLang="zh-CN" baseline="0" dirty="0"/>
          </a:p>
          <a:p>
            <a:endParaRPr kumimoji="1" lang="en-US" altLang="zh-CN" dirty="0"/>
          </a:p>
        </p:txBody>
      </p:sp>
      <p:sp>
        <p:nvSpPr>
          <p:cNvPr id="4" name="Slide Number Placeholder 3"/>
          <p:cNvSpPr>
            <a:spLocks noGrp="1"/>
          </p:cNvSpPr>
          <p:nvPr>
            <p:ph type="sldNum" sz="quarter" idx="10"/>
          </p:nvPr>
        </p:nvSpPr>
        <p:spPr/>
        <p:txBody>
          <a:bodyPr/>
          <a:lstStyle/>
          <a:p>
            <a:fld id="{54BF4D4F-1507-B947-8E5E-534148C35142}" type="slidenum">
              <a:rPr lang="en-US" smtClean="0"/>
              <a:t>11</a:t>
            </a:fld>
            <a:endParaRPr lang="en-US"/>
          </a:p>
        </p:txBody>
      </p:sp>
    </p:spTree>
    <p:extLst>
      <p:ext uri="{BB962C8B-B14F-4D97-AF65-F5344CB8AC3E}">
        <p14:creationId xmlns:p14="http://schemas.microsoft.com/office/powerpoint/2010/main" val="376825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Citation: "Trump CIA Speech Transcript." CBS News. CBS Interactive, 23 Jan. 2017. Web. 11 Feb. 2019.</a:t>
            </a:r>
            <a:endParaRPr lang="zh-CN" altLang="en-US" sz="1200" dirty="0"/>
          </a:p>
          <a:p>
            <a:endParaRPr kumimoji="1" lang="en-US" altLang="zh-CN" dirty="0"/>
          </a:p>
          <a:p>
            <a:r>
              <a:rPr kumimoji="1" lang="en-US" altLang="zh-CN" dirty="0"/>
              <a:t>Teacher can also show video clip of Trump’s speech for dramatic effect: https://</a:t>
            </a:r>
            <a:r>
              <a:rPr kumimoji="1" lang="en-US" altLang="zh-CN" dirty="0" err="1"/>
              <a:t>www.youtube.com</a:t>
            </a:r>
            <a:r>
              <a:rPr kumimoji="1" lang="en-US" altLang="zh-CN" dirty="0"/>
              <a:t>/</a:t>
            </a:r>
            <a:r>
              <a:rPr kumimoji="1" lang="en-US" altLang="zh-CN" dirty="0" err="1"/>
              <a:t>watch?v</a:t>
            </a:r>
            <a:r>
              <a:rPr kumimoji="1" lang="en-US" altLang="zh-CN"/>
              <a:t>=hql8OnIRJbU</a:t>
            </a:r>
          </a:p>
          <a:p>
            <a:endParaRPr kumimoji="1" lang="zh-CN" altLang="en-US" dirty="0"/>
          </a:p>
        </p:txBody>
      </p:sp>
      <p:sp>
        <p:nvSpPr>
          <p:cNvPr id="4" name="Slide Number Placeholder 3"/>
          <p:cNvSpPr>
            <a:spLocks noGrp="1"/>
          </p:cNvSpPr>
          <p:nvPr>
            <p:ph type="sldNum" sz="quarter" idx="10"/>
          </p:nvPr>
        </p:nvSpPr>
        <p:spPr/>
        <p:txBody>
          <a:bodyPr/>
          <a:lstStyle/>
          <a:p>
            <a:fld id="{54BF4D4F-1507-B947-8E5E-534148C35142}" type="slidenum">
              <a:rPr lang="en-US" smtClean="0"/>
              <a:t>13</a:t>
            </a:fld>
            <a:endParaRPr lang="en-US"/>
          </a:p>
        </p:txBody>
      </p:sp>
    </p:spTree>
    <p:extLst>
      <p:ext uri="{BB962C8B-B14F-4D97-AF65-F5344CB8AC3E}">
        <p14:creationId xmlns:p14="http://schemas.microsoft.com/office/powerpoint/2010/main" val="1220431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dirty="0"/>
              <a:t>Citation: Brooks, Edmond (@</a:t>
            </a:r>
            <a:r>
              <a:rPr lang="en-US" altLang="zh-CN" sz="1200" dirty="0" err="1"/>
              <a:t>EdmondBrooks</a:t>
            </a:r>
            <a:r>
              <a:rPr lang="en-US" altLang="zh-CN" sz="1200" dirty="0"/>
              <a:t>). “Isn’t it sad how empty it was? No squinting required.” 21 Jan. 2017, 12:58 PM. Tweet.</a:t>
            </a:r>
            <a:endParaRPr lang="zh-CN" altLang="en-US" sz="1200" dirty="0"/>
          </a:p>
          <a:p>
            <a:endParaRPr kumimoji="1" lang="zh-CN" altLang="en-US" dirty="0"/>
          </a:p>
        </p:txBody>
      </p:sp>
      <p:sp>
        <p:nvSpPr>
          <p:cNvPr id="4" name="Slide Number Placeholder 3"/>
          <p:cNvSpPr>
            <a:spLocks noGrp="1"/>
          </p:cNvSpPr>
          <p:nvPr>
            <p:ph type="sldNum" sz="quarter" idx="10"/>
          </p:nvPr>
        </p:nvSpPr>
        <p:spPr/>
        <p:txBody>
          <a:bodyPr/>
          <a:lstStyle/>
          <a:p>
            <a:fld id="{54BF4D4F-1507-B947-8E5E-534148C35142}" type="slidenum">
              <a:rPr lang="en-US" smtClean="0"/>
              <a:t>14</a:t>
            </a:fld>
            <a:endParaRPr lang="en-US"/>
          </a:p>
        </p:txBody>
      </p:sp>
    </p:spTree>
    <p:extLst>
      <p:ext uri="{BB962C8B-B14F-4D97-AF65-F5344CB8AC3E}">
        <p14:creationId xmlns:p14="http://schemas.microsoft.com/office/powerpoint/2010/main" val="1220431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zh-CN" dirty="0"/>
              <a:t>Citation: </a:t>
            </a:r>
            <a:r>
              <a:rPr lang="en-US" altLang="zh-CN" sz="1200" kern="1200" dirty="0" err="1">
                <a:solidFill>
                  <a:schemeClr val="tx1"/>
                </a:solidFill>
                <a:latin typeface="+mn-lt"/>
                <a:ea typeface="+mn-ea"/>
                <a:cs typeface="+mn-cs"/>
              </a:rPr>
              <a:t>Swaine</a:t>
            </a:r>
            <a:r>
              <a:rPr lang="en-US" altLang="zh-CN" sz="1200" kern="1200" dirty="0">
                <a:solidFill>
                  <a:schemeClr val="tx1"/>
                </a:solidFill>
                <a:latin typeface="+mn-lt"/>
                <a:ea typeface="+mn-ea"/>
                <a:cs typeface="+mn-cs"/>
              </a:rPr>
              <a:t>, Jon. "Trump Inauguration Crowd Photos Were Edited after He Intervened." </a:t>
            </a:r>
            <a:r>
              <a:rPr lang="en-US" altLang="zh-CN" sz="1200" i="1" kern="1200" dirty="0">
                <a:solidFill>
                  <a:schemeClr val="tx1"/>
                </a:solidFill>
                <a:latin typeface="+mn-lt"/>
                <a:ea typeface="+mn-ea"/>
                <a:cs typeface="+mn-cs"/>
              </a:rPr>
              <a:t>The Guardian</a:t>
            </a:r>
            <a:r>
              <a:rPr lang="en-US" altLang="zh-CN" sz="1200" kern="1200" dirty="0">
                <a:solidFill>
                  <a:schemeClr val="tx1"/>
                </a:solidFill>
                <a:latin typeface="+mn-lt"/>
                <a:ea typeface="+mn-ea"/>
                <a:cs typeface="+mn-cs"/>
              </a:rPr>
              <a:t>. Guardian News and Media, 06 Sept. 2018. Web. 06 Feb. 2019.</a:t>
            </a:r>
            <a:endParaRPr kumimoji="1" lang="zh-CN" altLang="en-US" dirty="0"/>
          </a:p>
        </p:txBody>
      </p:sp>
      <p:sp>
        <p:nvSpPr>
          <p:cNvPr id="4" name="Slide Number Placeholder 3"/>
          <p:cNvSpPr>
            <a:spLocks noGrp="1"/>
          </p:cNvSpPr>
          <p:nvPr>
            <p:ph type="sldNum" sz="quarter" idx="10"/>
          </p:nvPr>
        </p:nvSpPr>
        <p:spPr/>
        <p:txBody>
          <a:bodyPr/>
          <a:lstStyle/>
          <a:p>
            <a:fld id="{54BF4D4F-1507-B947-8E5E-534148C35142}" type="slidenum">
              <a:rPr lang="en-US" smtClean="0"/>
              <a:t>15</a:t>
            </a:fld>
            <a:endParaRPr lang="en-US"/>
          </a:p>
        </p:txBody>
      </p:sp>
    </p:spTree>
    <p:extLst>
      <p:ext uri="{BB962C8B-B14F-4D97-AF65-F5344CB8AC3E}">
        <p14:creationId xmlns:p14="http://schemas.microsoft.com/office/powerpoint/2010/main" val="122043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a:t>Citation: </a:t>
            </a:r>
            <a:r>
              <a:rPr lang="en-US" altLang="zh-CN" sz="1200" kern="1200" dirty="0" err="1">
                <a:solidFill>
                  <a:schemeClr val="tx1"/>
                </a:solidFill>
                <a:latin typeface="+mn-lt"/>
                <a:ea typeface="+mn-ea"/>
                <a:cs typeface="+mn-cs"/>
              </a:rPr>
              <a:t>Frostenson</a:t>
            </a:r>
            <a:r>
              <a:rPr lang="en-US" altLang="zh-CN" sz="1200" kern="1200" dirty="0">
                <a:solidFill>
                  <a:schemeClr val="tx1"/>
                </a:solidFill>
                <a:latin typeface="+mn-lt"/>
                <a:ea typeface="+mn-ea"/>
                <a:cs typeface="+mn-cs"/>
              </a:rPr>
              <a:t>, Sarah. "A Crowd Scientist Says Trump's Inauguration Attendance Was Pretty Average." </a:t>
            </a:r>
            <a:r>
              <a:rPr lang="en-US" altLang="zh-CN" sz="1200" i="1" kern="1200" dirty="0" err="1">
                <a:solidFill>
                  <a:schemeClr val="tx1"/>
                </a:solidFill>
                <a:latin typeface="+mn-lt"/>
                <a:ea typeface="+mn-ea"/>
                <a:cs typeface="+mn-cs"/>
              </a:rPr>
              <a:t>Vox.com</a:t>
            </a:r>
            <a:r>
              <a:rPr lang="en-US" altLang="zh-CN" sz="1200" kern="1200" dirty="0">
                <a:solidFill>
                  <a:schemeClr val="tx1"/>
                </a:solidFill>
                <a:latin typeface="+mn-lt"/>
                <a:ea typeface="+mn-ea"/>
                <a:cs typeface="+mn-cs"/>
              </a:rPr>
              <a:t>. </a:t>
            </a:r>
            <a:r>
              <a:rPr lang="en-US" altLang="zh-CN" sz="1200" kern="1200" dirty="0" err="1">
                <a:solidFill>
                  <a:schemeClr val="tx1"/>
                </a:solidFill>
                <a:latin typeface="+mn-lt"/>
                <a:ea typeface="+mn-ea"/>
                <a:cs typeface="+mn-cs"/>
              </a:rPr>
              <a:t>Vox</a:t>
            </a:r>
            <a:r>
              <a:rPr lang="en-US" altLang="zh-CN" sz="1200" kern="1200" dirty="0">
                <a:solidFill>
                  <a:schemeClr val="tx1"/>
                </a:solidFill>
                <a:latin typeface="+mn-lt"/>
                <a:ea typeface="+mn-ea"/>
                <a:cs typeface="+mn-cs"/>
              </a:rPr>
              <a:t> Media, 24 Jan. 2017. Web. 06 Feb. 2019.</a:t>
            </a:r>
            <a:endParaRPr kumimoji="1" lang="zh-CN" altLang="en-US" dirty="0"/>
          </a:p>
        </p:txBody>
      </p:sp>
      <p:sp>
        <p:nvSpPr>
          <p:cNvPr id="4" name="Slide Number Placeholder 3"/>
          <p:cNvSpPr>
            <a:spLocks noGrp="1"/>
          </p:cNvSpPr>
          <p:nvPr>
            <p:ph type="sldNum" sz="quarter" idx="10"/>
          </p:nvPr>
        </p:nvSpPr>
        <p:spPr/>
        <p:txBody>
          <a:bodyPr/>
          <a:lstStyle/>
          <a:p>
            <a:fld id="{54BF4D4F-1507-B947-8E5E-534148C35142}" type="slidenum">
              <a:rPr lang="en-US" smtClean="0"/>
              <a:t>16</a:t>
            </a:fld>
            <a:endParaRPr lang="en-US"/>
          </a:p>
        </p:txBody>
      </p:sp>
    </p:spTree>
    <p:extLst>
      <p:ext uri="{BB962C8B-B14F-4D97-AF65-F5344CB8AC3E}">
        <p14:creationId xmlns:p14="http://schemas.microsoft.com/office/powerpoint/2010/main" val="122043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54BF4D4F-1507-B947-8E5E-534148C35142}" type="slidenum">
              <a:rPr lang="en-US" smtClean="0"/>
              <a:t>17</a:t>
            </a:fld>
            <a:endParaRPr lang="en-US"/>
          </a:p>
        </p:txBody>
      </p:sp>
    </p:spTree>
    <p:extLst>
      <p:ext uri="{BB962C8B-B14F-4D97-AF65-F5344CB8AC3E}">
        <p14:creationId xmlns:p14="http://schemas.microsoft.com/office/powerpoint/2010/main" val="1220431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C5C7C5-7BE1-D34E-BC96-F8F3ED5E20BD}"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7496A-88CD-1A40-AE8B-56242C511748}" type="slidenum">
              <a:rPr lang="en-US" smtClean="0"/>
              <a:t>‹#›</a:t>
            </a:fld>
            <a:endParaRPr lang="en-US"/>
          </a:p>
        </p:txBody>
      </p:sp>
    </p:spTree>
    <p:extLst>
      <p:ext uri="{BB962C8B-B14F-4D97-AF65-F5344CB8AC3E}">
        <p14:creationId xmlns:p14="http://schemas.microsoft.com/office/powerpoint/2010/main" val="192962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5C7C5-7BE1-D34E-BC96-F8F3ED5E20BD}"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7496A-88CD-1A40-AE8B-56242C511748}" type="slidenum">
              <a:rPr lang="en-US" smtClean="0"/>
              <a:t>‹#›</a:t>
            </a:fld>
            <a:endParaRPr lang="en-US"/>
          </a:p>
        </p:txBody>
      </p:sp>
    </p:spTree>
    <p:extLst>
      <p:ext uri="{BB962C8B-B14F-4D97-AF65-F5344CB8AC3E}">
        <p14:creationId xmlns:p14="http://schemas.microsoft.com/office/powerpoint/2010/main" val="83761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5C7C5-7BE1-D34E-BC96-F8F3ED5E20BD}"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7496A-88CD-1A40-AE8B-56242C511748}" type="slidenum">
              <a:rPr lang="en-US" smtClean="0"/>
              <a:t>‹#›</a:t>
            </a:fld>
            <a:endParaRPr lang="en-US"/>
          </a:p>
        </p:txBody>
      </p:sp>
    </p:spTree>
    <p:extLst>
      <p:ext uri="{BB962C8B-B14F-4D97-AF65-F5344CB8AC3E}">
        <p14:creationId xmlns:p14="http://schemas.microsoft.com/office/powerpoint/2010/main" val="100030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5C7C5-7BE1-D34E-BC96-F8F3ED5E20BD}"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7496A-88CD-1A40-AE8B-56242C511748}" type="slidenum">
              <a:rPr lang="en-US" smtClean="0"/>
              <a:t>‹#›</a:t>
            </a:fld>
            <a:endParaRPr lang="en-US"/>
          </a:p>
        </p:txBody>
      </p:sp>
    </p:spTree>
    <p:extLst>
      <p:ext uri="{BB962C8B-B14F-4D97-AF65-F5344CB8AC3E}">
        <p14:creationId xmlns:p14="http://schemas.microsoft.com/office/powerpoint/2010/main" val="210465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C5C7C5-7BE1-D34E-BC96-F8F3ED5E20BD}"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7496A-88CD-1A40-AE8B-56242C511748}" type="slidenum">
              <a:rPr lang="en-US" smtClean="0"/>
              <a:t>‹#›</a:t>
            </a:fld>
            <a:endParaRPr lang="en-US"/>
          </a:p>
        </p:txBody>
      </p:sp>
    </p:spTree>
    <p:extLst>
      <p:ext uri="{BB962C8B-B14F-4D97-AF65-F5344CB8AC3E}">
        <p14:creationId xmlns:p14="http://schemas.microsoft.com/office/powerpoint/2010/main" val="172293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5C7C5-7BE1-D34E-BC96-F8F3ED5E20BD}"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7496A-88CD-1A40-AE8B-56242C511748}" type="slidenum">
              <a:rPr lang="en-US" smtClean="0"/>
              <a:t>‹#›</a:t>
            </a:fld>
            <a:endParaRPr lang="en-US"/>
          </a:p>
        </p:txBody>
      </p:sp>
    </p:spTree>
    <p:extLst>
      <p:ext uri="{BB962C8B-B14F-4D97-AF65-F5344CB8AC3E}">
        <p14:creationId xmlns:p14="http://schemas.microsoft.com/office/powerpoint/2010/main" val="62993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C5C7C5-7BE1-D34E-BC96-F8F3ED5E20BD}"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67496A-88CD-1A40-AE8B-56242C511748}" type="slidenum">
              <a:rPr lang="en-US" smtClean="0"/>
              <a:t>‹#›</a:t>
            </a:fld>
            <a:endParaRPr lang="en-US"/>
          </a:p>
        </p:txBody>
      </p:sp>
    </p:spTree>
    <p:extLst>
      <p:ext uri="{BB962C8B-B14F-4D97-AF65-F5344CB8AC3E}">
        <p14:creationId xmlns:p14="http://schemas.microsoft.com/office/powerpoint/2010/main" val="28145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C5C7C5-7BE1-D34E-BC96-F8F3ED5E20BD}"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67496A-88CD-1A40-AE8B-56242C511748}" type="slidenum">
              <a:rPr lang="en-US" smtClean="0"/>
              <a:t>‹#›</a:t>
            </a:fld>
            <a:endParaRPr lang="en-US"/>
          </a:p>
        </p:txBody>
      </p:sp>
    </p:spTree>
    <p:extLst>
      <p:ext uri="{BB962C8B-B14F-4D97-AF65-F5344CB8AC3E}">
        <p14:creationId xmlns:p14="http://schemas.microsoft.com/office/powerpoint/2010/main" val="1604201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5C7C5-7BE1-D34E-BC96-F8F3ED5E20BD}"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67496A-88CD-1A40-AE8B-56242C511748}" type="slidenum">
              <a:rPr lang="en-US" smtClean="0"/>
              <a:t>‹#›</a:t>
            </a:fld>
            <a:endParaRPr lang="en-US"/>
          </a:p>
        </p:txBody>
      </p:sp>
    </p:spTree>
    <p:extLst>
      <p:ext uri="{BB962C8B-B14F-4D97-AF65-F5344CB8AC3E}">
        <p14:creationId xmlns:p14="http://schemas.microsoft.com/office/powerpoint/2010/main" val="16360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C5C7C5-7BE1-D34E-BC96-F8F3ED5E20BD}"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7496A-88CD-1A40-AE8B-56242C511748}" type="slidenum">
              <a:rPr lang="en-US" smtClean="0"/>
              <a:t>‹#›</a:t>
            </a:fld>
            <a:endParaRPr lang="en-US"/>
          </a:p>
        </p:txBody>
      </p:sp>
    </p:spTree>
    <p:extLst>
      <p:ext uri="{BB962C8B-B14F-4D97-AF65-F5344CB8AC3E}">
        <p14:creationId xmlns:p14="http://schemas.microsoft.com/office/powerpoint/2010/main" val="97035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C5C7C5-7BE1-D34E-BC96-F8F3ED5E20BD}"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7496A-88CD-1A40-AE8B-56242C511748}" type="slidenum">
              <a:rPr lang="en-US" smtClean="0"/>
              <a:t>‹#›</a:t>
            </a:fld>
            <a:endParaRPr lang="en-US"/>
          </a:p>
        </p:txBody>
      </p:sp>
    </p:spTree>
    <p:extLst>
      <p:ext uri="{BB962C8B-B14F-4D97-AF65-F5344CB8AC3E}">
        <p14:creationId xmlns:p14="http://schemas.microsoft.com/office/powerpoint/2010/main" val="72158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5C7C5-7BE1-D34E-BC96-F8F3ED5E20BD}" type="datetimeFigureOut">
              <a:rPr lang="en-US" smtClean="0"/>
              <a:t>9/10/2020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7496A-88CD-1A40-AE8B-56242C511748}" type="slidenum">
              <a:rPr lang="en-US" smtClean="0"/>
              <a:t>‹#›</a:t>
            </a:fld>
            <a:endParaRPr lang="en-US"/>
          </a:p>
        </p:txBody>
      </p:sp>
    </p:spTree>
    <p:extLst>
      <p:ext uri="{BB962C8B-B14F-4D97-AF65-F5344CB8AC3E}">
        <p14:creationId xmlns:p14="http://schemas.microsoft.com/office/powerpoint/2010/main" val="814157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arah.frostenson@vox.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Triangle 10"/>
          <p:cNvSpPr/>
          <p:nvPr/>
        </p:nvSpPr>
        <p:spPr>
          <a:xfrm>
            <a:off x="0" y="-1"/>
            <a:ext cx="9144000" cy="6858001"/>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2" descr="mage result for domino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85" y="4797301"/>
            <a:ext cx="1658769" cy="165876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0" descr="mage result for two way 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45334" y="2699111"/>
            <a:ext cx="1865769" cy="166987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mage result for glasses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609" y="5201252"/>
            <a:ext cx="4477755" cy="150564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mage result for magnifying glass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178220" y="4178299"/>
            <a:ext cx="1545514" cy="154551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mage result for scale vect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2298" y="3134477"/>
            <a:ext cx="2054474" cy="177577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8" descr="mage result for gavel vector"/>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895907" y="1601145"/>
            <a:ext cx="1827828" cy="114178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2" descr="mage result for domino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813" y="4022365"/>
            <a:ext cx="1122071" cy="112207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8" descr="mage result for gavel vector"/>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6591410" y="5723813"/>
            <a:ext cx="1523134" cy="95145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0" descr="mage result for two way 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891884" y="5574885"/>
            <a:ext cx="847344" cy="75837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mage result for scale vect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91" y="743275"/>
            <a:ext cx="1136729" cy="982528"/>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mage result for magnifying glass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1491" y="1820087"/>
            <a:ext cx="901413" cy="901413"/>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mage result for scale vect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1230" y="5490184"/>
            <a:ext cx="975393" cy="843078"/>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Box 20"/>
          <p:cNvSpPr txBox="1"/>
          <p:nvPr/>
        </p:nvSpPr>
        <p:spPr>
          <a:xfrm>
            <a:off x="5230888" y="2491855"/>
            <a:ext cx="3288543" cy="954107"/>
          </a:xfrm>
          <a:prstGeom prst="rect">
            <a:avLst/>
          </a:prstGeom>
          <a:noFill/>
        </p:spPr>
        <p:txBody>
          <a:bodyPr wrap="square" rtlCol="0">
            <a:spAutoFit/>
          </a:bodyPr>
          <a:lstStyle/>
          <a:p>
            <a:pPr algn="r"/>
            <a:r>
              <a:rPr lang="en-US" sz="2800" dirty="0">
                <a:latin typeface="Century Gothic" charset="0"/>
                <a:ea typeface="Century Gothic" charset="0"/>
                <a:cs typeface="Century Gothic" charset="0"/>
              </a:rPr>
              <a:t>Historical Thinking </a:t>
            </a:r>
          </a:p>
          <a:p>
            <a:pPr algn="r"/>
            <a:r>
              <a:rPr lang="en-US" sz="2800" dirty="0">
                <a:latin typeface="Century Gothic" charset="0"/>
                <a:ea typeface="Century Gothic" charset="0"/>
                <a:cs typeface="Century Gothic" charset="0"/>
              </a:rPr>
              <a:t>Concepts</a:t>
            </a:r>
          </a:p>
        </p:txBody>
      </p:sp>
      <p:sp>
        <p:nvSpPr>
          <p:cNvPr id="22" name="TextBox 21"/>
          <p:cNvSpPr txBox="1"/>
          <p:nvPr/>
        </p:nvSpPr>
        <p:spPr>
          <a:xfrm>
            <a:off x="2477417" y="174640"/>
            <a:ext cx="6420264" cy="2308324"/>
          </a:xfrm>
          <a:prstGeom prst="rect">
            <a:avLst/>
          </a:prstGeom>
          <a:noFill/>
        </p:spPr>
        <p:txBody>
          <a:bodyPr wrap="square" rtlCol="0">
            <a:spAutoFit/>
          </a:bodyPr>
          <a:lstStyle/>
          <a:p>
            <a:pPr algn="r"/>
            <a:r>
              <a:rPr lang="en-US" sz="7200" dirty="0">
                <a:latin typeface="Bebas" charset="0"/>
                <a:ea typeface="Bebas" charset="0"/>
                <a:cs typeface="Bebas" charset="0"/>
              </a:rPr>
              <a:t>Evidence and Sourcing</a:t>
            </a:r>
          </a:p>
        </p:txBody>
      </p:sp>
      <p:pic>
        <p:nvPicPr>
          <p:cNvPr id="18" name="Picture 4" descr="mage result for magnifying glass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7306557" y="3445962"/>
            <a:ext cx="1212874" cy="12128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72766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420" y="1690689"/>
            <a:ext cx="8797159" cy="5167311"/>
          </a:xfrm>
        </p:spPr>
        <p:txBody>
          <a:bodyPr>
            <a:normAutofit fontScale="92500" lnSpcReduction="10000"/>
          </a:bodyPr>
          <a:lstStyle/>
          <a:p>
            <a:pPr marL="0" indent="0" algn="ctr">
              <a:buNone/>
            </a:pPr>
            <a:r>
              <a:rPr kumimoji="1" lang="en-US" altLang="zh-CN" b="1" dirty="0">
                <a:latin typeface="Century Gothic" charset="0"/>
                <a:ea typeface="Century Gothic" charset="0"/>
                <a:cs typeface="Century Gothic" charset="0"/>
              </a:rPr>
              <a:t>Sourcing Document A: Contextualization</a:t>
            </a:r>
            <a:endParaRPr kumimoji="1" lang="en-US" altLang="zh-CN" dirty="0">
              <a:latin typeface="Century Gothic" charset="0"/>
              <a:ea typeface="Century Gothic" charset="0"/>
              <a:cs typeface="Century Gothic" charset="0"/>
            </a:endParaRPr>
          </a:p>
          <a:p>
            <a:pPr marL="0" indent="0" algn="ctr">
              <a:buNone/>
            </a:pPr>
            <a:r>
              <a:rPr kumimoji="1" lang="en-US" altLang="zh-CN" dirty="0">
                <a:latin typeface="Century Gothic" charset="0"/>
                <a:ea typeface="Century Gothic" charset="0"/>
                <a:cs typeface="Century Gothic" charset="0"/>
              </a:rPr>
              <a:t>Turn to your </a:t>
            </a:r>
            <a:r>
              <a:rPr kumimoji="1" lang="en-US" altLang="zh-CN" b="1" dirty="0">
                <a:latin typeface="Century Gothic" charset="0"/>
                <a:ea typeface="Century Gothic" charset="0"/>
                <a:cs typeface="Century Gothic" charset="0"/>
              </a:rPr>
              <a:t>“Document A: Contextualization” handout</a:t>
            </a:r>
          </a:p>
          <a:p>
            <a:pPr marL="0" indent="0">
              <a:buNone/>
            </a:pPr>
            <a:r>
              <a:rPr kumimoji="1" lang="en-US" altLang="zh-CN" dirty="0">
                <a:latin typeface="Century Gothic" charset="0"/>
                <a:ea typeface="Century Gothic" charset="0"/>
                <a:cs typeface="Century Gothic" charset="0"/>
              </a:rPr>
              <a:t>“</a:t>
            </a:r>
            <a:r>
              <a:rPr kumimoji="1" lang="en-US" altLang="zh-CN" b="1" dirty="0">
                <a:latin typeface="Century Gothic" charset="0"/>
                <a:ea typeface="Century Gothic" charset="0"/>
                <a:cs typeface="Century Gothic" charset="0"/>
              </a:rPr>
              <a:t>Context</a:t>
            </a:r>
            <a:r>
              <a:rPr kumimoji="1" lang="en-US" altLang="zh-CN" dirty="0">
                <a:latin typeface="Century Gothic" charset="0"/>
                <a:ea typeface="Century Gothic" charset="0"/>
                <a:cs typeface="Century Gothic" charset="0"/>
              </a:rPr>
              <a:t>” includes any relevant details from the time of the event that can help us understand the event and the reliability of the sources we are studying</a:t>
            </a:r>
          </a:p>
          <a:p>
            <a:pPr marL="0" indent="0">
              <a:buNone/>
            </a:pPr>
            <a:r>
              <a:rPr kumimoji="1" lang="en-US" altLang="zh-CN" dirty="0">
                <a:latin typeface="Century Gothic" charset="0"/>
                <a:ea typeface="Century Gothic" charset="0"/>
                <a:cs typeface="Century Gothic" charset="0"/>
              </a:rPr>
              <a:t>When analyzing context, we can distinguish between the “big context” and the “little context”</a:t>
            </a:r>
          </a:p>
          <a:p>
            <a:r>
              <a:rPr kumimoji="1" lang="en-US" altLang="zh-CN" sz="2600" dirty="0">
                <a:latin typeface="Century Gothic" charset="0"/>
                <a:ea typeface="Century Gothic" charset="0"/>
                <a:cs typeface="Century Gothic" charset="0"/>
              </a:rPr>
              <a:t>“</a:t>
            </a:r>
            <a:r>
              <a:rPr kumimoji="1" lang="en-US" altLang="zh-CN" sz="2600" b="1" dirty="0">
                <a:latin typeface="Century Gothic" charset="0"/>
                <a:ea typeface="Century Gothic" charset="0"/>
                <a:cs typeface="Century Gothic" charset="0"/>
              </a:rPr>
              <a:t>Little context</a:t>
            </a:r>
            <a:r>
              <a:rPr kumimoji="1" lang="en-US" altLang="zh-CN" sz="2600" dirty="0">
                <a:latin typeface="Century Gothic" charset="0"/>
                <a:ea typeface="Century Gothic" charset="0"/>
                <a:cs typeface="Century Gothic" charset="0"/>
              </a:rPr>
              <a:t>” = important details from around the same time as the event we are studying (days, weeks, etc.)</a:t>
            </a:r>
          </a:p>
          <a:p>
            <a:r>
              <a:rPr kumimoji="1" lang="en-US" altLang="zh-CN" sz="2600" dirty="0">
                <a:latin typeface="Century Gothic" charset="0"/>
                <a:ea typeface="Century Gothic" charset="0"/>
                <a:cs typeface="Century Gothic" charset="0"/>
              </a:rPr>
              <a:t>“</a:t>
            </a:r>
            <a:r>
              <a:rPr kumimoji="1" lang="en-US" altLang="zh-CN" sz="2600" b="1" dirty="0">
                <a:latin typeface="Century Gothic" charset="0"/>
                <a:ea typeface="Century Gothic" charset="0"/>
                <a:cs typeface="Century Gothic" charset="0"/>
              </a:rPr>
              <a:t>Big context</a:t>
            </a:r>
            <a:r>
              <a:rPr kumimoji="1" lang="en-US" altLang="zh-CN" sz="2600" dirty="0">
                <a:latin typeface="Century Gothic" charset="0"/>
                <a:ea typeface="Century Gothic" charset="0"/>
                <a:cs typeface="Century Gothic" charset="0"/>
              </a:rPr>
              <a:t>” = important details from the general time period of the event we are studying (years, decades, etc.)</a:t>
            </a:r>
          </a:p>
          <a:p>
            <a:endParaRPr kumimoji="1" lang="en-US" altLang="zh-CN" dirty="0">
              <a:latin typeface="Century Gothic" charset="0"/>
              <a:ea typeface="Century Gothic" charset="0"/>
              <a:cs typeface="Century Gothic" charset="0"/>
            </a:endParaRPr>
          </a:p>
          <a:p>
            <a:pPr marL="0" indent="0">
              <a:buNone/>
            </a:pPr>
            <a:endParaRPr kumimoji="1" lang="en-US" altLang="zh-CN" dirty="0">
              <a:latin typeface="Century Gothic" charset="0"/>
              <a:ea typeface="Century Gothic" charset="0"/>
              <a:cs typeface="Century Gothic" charset="0"/>
            </a:endParaRPr>
          </a:p>
          <a:p>
            <a:pPr marL="0" indent="0">
              <a:buNone/>
            </a:pPr>
            <a:endParaRPr kumimoji="1" lang="en-US" altLang="zh-CN" dirty="0">
              <a:latin typeface="Century Gothic" charset="0"/>
              <a:ea typeface="Century Gothic" charset="0"/>
              <a:cs typeface="Century Gothic" charset="0"/>
            </a:endParaRPr>
          </a:p>
        </p:txBody>
      </p:sp>
      <p:sp>
        <p:nvSpPr>
          <p:cNvPr id="5" name="Title 1"/>
          <p:cNvSpPr txBox="1">
            <a:spLocks/>
          </p:cNvSpPr>
          <p:nvPr/>
        </p:nvSpPr>
        <p:spPr>
          <a:xfrm>
            <a:off x="0" y="365126"/>
            <a:ext cx="91440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entury Gothic" charset="0"/>
                <a:ea typeface="Century Gothic" charset="0"/>
                <a:cs typeface="Century Gothic" charset="0"/>
              </a:rPr>
              <a:t>Sourcing: </a:t>
            </a:r>
          </a:p>
          <a:p>
            <a:pPr algn="ctr"/>
            <a:r>
              <a:rPr lang="en-US" dirty="0">
                <a:latin typeface="Century Gothic" charset="0"/>
                <a:ea typeface="Century Gothic" charset="0"/>
                <a:cs typeface="Century Gothic" charset="0"/>
              </a:rPr>
              <a:t>After We Read</a:t>
            </a:r>
          </a:p>
        </p:txBody>
      </p:sp>
    </p:spTree>
    <p:extLst>
      <p:ext uri="{BB962C8B-B14F-4D97-AF65-F5344CB8AC3E}">
        <p14:creationId xmlns:p14="http://schemas.microsoft.com/office/powerpoint/2010/main" val="687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20824"/>
            <a:ext cx="9144000" cy="1077904"/>
          </a:xfrm>
          <a:prstGeom prst="rect">
            <a:avLst/>
          </a:prstGeom>
          <a:solidFill>
            <a:srgbClr val="FFC000"/>
          </a:solidFill>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entury Gothic" charset="0"/>
                <a:ea typeface="Century Gothic" charset="0"/>
                <a:cs typeface="Century Gothic" charset="0"/>
              </a:rPr>
              <a:t>Contextualization: </a:t>
            </a:r>
          </a:p>
          <a:p>
            <a:pPr algn="ctr"/>
            <a:r>
              <a:rPr lang="en-US" i="1" dirty="0">
                <a:latin typeface="Century Gothic" charset="0"/>
                <a:ea typeface="Century Gothic" charset="0"/>
                <a:cs typeface="Century Gothic" charset="0"/>
              </a:rPr>
              <a:t>Where do the events or trends from the boxes belong? </a:t>
            </a:r>
          </a:p>
        </p:txBody>
      </p:sp>
      <p:sp>
        <p:nvSpPr>
          <p:cNvPr id="6" name="Donut 5"/>
          <p:cNvSpPr/>
          <p:nvPr/>
        </p:nvSpPr>
        <p:spPr>
          <a:xfrm>
            <a:off x="2104329" y="1760497"/>
            <a:ext cx="4842842" cy="4547146"/>
          </a:xfrm>
          <a:prstGeom prst="don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solidFill>
                <a:schemeClr val="tx1"/>
              </a:solidFill>
            </a:endParaRPr>
          </a:p>
        </p:txBody>
      </p:sp>
      <p:sp>
        <p:nvSpPr>
          <p:cNvPr id="7" name="Rectangle 6"/>
          <p:cNvSpPr/>
          <p:nvPr/>
        </p:nvSpPr>
        <p:spPr>
          <a:xfrm>
            <a:off x="3579842" y="3027646"/>
            <a:ext cx="1854982" cy="4177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b="1" dirty="0"/>
              <a:t>“Little” context</a:t>
            </a:r>
            <a:endParaRPr kumimoji="1" lang="zh-CN" altLang="en-US" b="1" dirty="0"/>
          </a:p>
        </p:txBody>
      </p:sp>
      <p:sp>
        <p:nvSpPr>
          <p:cNvPr id="8" name="Rectangle 7"/>
          <p:cNvSpPr/>
          <p:nvPr/>
        </p:nvSpPr>
        <p:spPr>
          <a:xfrm>
            <a:off x="5891525" y="1598766"/>
            <a:ext cx="1854982" cy="4177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b="1" dirty="0"/>
              <a:t>“BIG” CONTEXT</a:t>
            </a:r>
            <a:endParaRPr kumimoji="1" lang="zh-CN" altLang="en-US" b="1" dirty="0"/>
          </a:p>
        </p:txBody>
      </p:sp>
      <p:cxnSp>
        <p:nvCxnSpPr>
          <p:cNvPr id="9" name="Straight Arrow Connector 8"/>
          <p:cNvCxnSpPr/>
          <p:nvPr/>
        </p:nvCxnSpPr>
        <p:spPr>
          <a:xfrm flipH="1">
            <a:off x="6017163" y="2027178"/>
            <a:ext cx="609972" cy="61620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116450" y="1443031"/>
            <a:ext cx="2091532" cy="13853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200" dirty="0"/>
              <a:t>1. Trump routinely dismissed media outlets as “Fake News” because of their alleged bias against him. So if the media challenged him on facts, his supporters would often still believe him.</a:t>
            </a:r>
            <a:endParaRPr kumimoji="1" lang="zh-CN" altLang="en-US" sz="1600" dirty="0"/>
          </a:p>
        </p:txBody>
      </p:sp>
      <p:sp>
        <p:nvSpPr>
          <p:cNvPr id="11" name="Rectangle 10"/>
          <p:cNvSpPr/>
          <p:nvPr/>
        </p:nvSpPr>
        <p:spPr>
          <a:xfrm>
            <a:off x="116449" y="3157229"/>
            <a:ext cx="1857998" cy="17265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200" dirty="0"/>
              <a:t>2. Trump’s opponent, Hillary Clinton, won the popular vote by over 2 million votes but still lost the election. Many opponents of Trump believed this made his presidency less legitimate</a:t>
            </a:r>
            <a:endParaRPr kumimoji="1" lang="zh-CN" altLang="en-US" sz="1600" dirty="0"/>
          </a:p>
        </p:txBody>
      </p:sp>
      <p:sp>
        <p:nvSpPr>
          <p:cNvPr id="12" name="Rectangle 11"/>
          <p:cNvSpPr/>
          <p:nvPr/>
        </p:nvSpPr>
        <p:spPr>
          <a:xfrm>
            <a:off x="246331" y="5326383"/>
            <a:ext cx="2063562" cy="12364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200" dirty="0"/>
              <a:t>3. Trump was routinely caught making up facts both before and after his election. His administration referred to these as “alternative facts,” but his opponents simply called them lies.</a:t>
            </a:r>
            <a:endParaRPr kumimoji="1" lang="zh-CN" altLang="en-US" sz="1600" dirty="0"/>
          </a:p>
        </p:txBody>
      </p:sp>
      <p:sp>
        <p:nvSpPr>
          <p:cNvPr id="13" name="Rectangle 12"/>
          <p:cNvSpPr/>
          <p:nvPr/>
        </p:nvSpPr>
        <p:spPr>
          <a:xfrm>
            <a:off x="7091796" y="2448254"/>
            <a:ext cx="1812285" cy="1417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200" dirty="0"/>
              <a:t>4. Trump claimed a few days before his inauguration that he would have “an unbelievable, perhaps record-setting turnout” at his inauguration.</a:t>
            </a:r>
            <a:endParaRPr kumimoji="1" lang="zh-CN" altLang="en-US" sz="1600" dirty="0"/>
          </a:p>
        </p:txBody>
      </p:sp>
      <p:sp>
        <p:nvSpPr>
          <p:cNvPr id="14" name="Rectangle 13"/>
          <p:cNvSpPr/>
          <p:nvPr/>
        </p:nvSpPr>
        <p:spPr>
          <a:xfrm>
            <a:off x="6947171" y="4625203"/>
            <a:ext cx="2063562" cy="14023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200" dirty="0"/>
              <a:t>5. The Women’s March on Washington occurred on the day after Trump’s inauguration largely as a protest against him and drew a crowd many times larger. </a:t>
            </a:r>
            <a:endParaRPr kumimoji="1" lang="zh-CN" altLang="en-US" sz="1600" dirty="0"/>
          </a:p>
        </p:txBody>
      </p:sp>
    </p:spTree>
    <p:extLst>
      <p:ext uri="{BB962C8B-B14F-4D97-AF65-F5344CB8AC3E}">
        <p14:creationId xmlns:p14="http://schemas.microsoft.com/office/powerpoint/2010/main" val="2745909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421" y="1706455"/>
            <a:ext cx="8970579" cy="5167311"/>
          </a:xfrm>
        </p:spPr>
        <p:txBody>
          <a:bodyPr>
            <a:normAutofit/>
          </a:bodyPr>
          <a:lstStyle/>
          <a:p>
            <a:pPr marL="0" indent="0" algn="ctr">
              <a:buNone/>
            </a:pPr>
            <a:r>
              <a:rPr kumimoji="1" lang="en-US" altLang="zh-CN" sz="2600" b="1" dirty="0">
                <a:latin typeface="Century Gothic" charset="0"/>
                <a:ea typeface="Century Gothic" charset="0"/>
                <a:cs typeface="Century Gothic" charset="0"/>
              </a:rPr>
              <a:t>Corroborating Document A</a:t>
            </a:r>
            <a:endParaRPr kumimoji="1" lang="en-US" altLang="zh-CN" sz="2600" dirty="0">
              <a:latin typeface="Century Gothic" charset="0"/>
              <a:ea typeface="Century Gothic" charset="0"/>
              <a:cs typeface="Century Gothic" charset="0"/>
            </a:endParaRPr>
          </a:p>
          <a:p>
            <a:r>
              <a:rPr kumimoji="1" lang="en-US" altLang="zh-CN" sz="2600" dirty="0">
                <a:latin typeface="Century Gothic" charset="0"/>
                <a:ea typeface="Century Gothic" charset="0"/>
                <a:cs typeface="Century Gothic" charset="0"/>
              </a:rPr>
              <a:t>Do other sources </a:t>
            </a:r>
            <a:r>
              <a:rPr kumimoji="1" lang="en-US" altLang="zh-CN" sz="2600" b="1" dirty="0">
                <a:latin typeface="Century Gothic" charset="0"/>
                <a:ea typeface="Century Gothic" charset="0"/>
                <a:cs typeface="Century Gothic" charset="0"/>
              </a:rPr>
              <a:t>corroborate</a:t>
            </a:r>
            <a:r>
              <a:rPr kumimoji="1" lang="en-US" altLang="zh-CN" sz="2600" dirty="0">
                <a:latin typeface="Century Gothic" charset="0"/>
                <a:ea typeface="Century Gothic" charset="0"/>
                <a:cs typeface="Century Gothic" charset="0"/>
              </a:rPr>
              <a:t> what is said in this document?</a:t>
            </a:r>
          </a:p>
          <a:p>
            <a:r>
              <a:rPr kumimoji="1" lang="en-US" altLang="zh-CN" sz="2600" dirty="0">
                <a:latin typeface="Century Gothic" charset="0"/>
                <a:ea typeface="Century Gothic" charset="0"/>
                <a:cs typeface="Century Gothic" charset="0"/>
              </a:rPr>
              <a:t>In your groups, you will use the sourcing method (Before, During AND After reading) to analyze </a:t>
            </a:r>
            <a:r>
              <a:rPr kumimoji="1" lang="en-US" altLang="zh-CN" sz="2600" b="1" dirty="0">
                <a:latin typeface="Century Gothic" charset="0"/>
                <a:ea typeface="Century Gothic" charset="0"/>
                <a:cs typeface="Century Gothic" charset="0"/>
              </a:rPr>
              <a:t>one</a:t>
            </a:r>
            <a:r>
              <a:rPr kumimoji="1" lang="en-US" altLang="zh-CN" sz="2600" dirty="0">
                <a:latin typeface="Century Gothic" charset="0"/>
                <a:ea typeface="Century Gothic" charset="0"/>
                <a:cs typeface="Century Gothic" charset="0"/>
              </a:rPr>
              <a:t> of the other primary sources in your handout.</a:t>
            </a:r>
          </a:p>
          <a:p>
            <a:r>
              <a:rPr kumimoji="1" lang="en-US" altLang="zh-CN" sz="2600" dirty="0">
                <a:latin typeface="Century Gothic" charset="0"/>
                <a:ea typeface="Century Gothic" charset="0"/>
                <a:cs typeface="Century Gothic" charset="0"/>
              </a:rPr>
              <a:t>When groups are finished analyzing their assigned source, each group will </a:t>
            </a:r>
            <a:r>
              <a:rPr kumimoji="1" lang="en-US" altLang="zh-CN" sz="2600" b="1" dirty="0">
                <a:latin typeface="Century Gothic" charset="0"/>
                <a:ea typeface="Century Gothic" charset="0"/>
                <a:cs typeface="Century Gothic" charset="0"/>
              </a:rPr>
              <a:t>present</a:t>
            </a:r>
            <a:r>
              <a:rPr kumimoji="1" lang="en-US" altLang="zh-CN" sz="2600" dirty="0">
                <a:latin typeface="Century Gothic" charset="0"/>
                <a:ea typeface="Century Gothic" charset="0"/>
                <a:cs typeface="Century Gothic" charset="0"/>
              </a:rPr>
              <a:t> their findings to the class.</a:t>
            </a:r>
          </a:p>
          <a:p>
            <a:r>
              <a:rPr kumimoji="1" lang="en-US" altLang="zh-CN" sz="2600" dirty="0">
                <a:latin typeface="Century Gothic" charset="0"/>
                <a:ea typeface="Century Gothic" charset="0"/>
                <a:cs typeface="Century Gothic" charset="0"/>
              </a:rPr>
              <a:t>Your findings must include your assessment of </a:t>
            </a:r>
            <a:r>
              <a:rPr kumimoji="1" lang="en-US" altLang="zh-CN" sz="2600" b="1" dirty="0">
                <a:latin typeface="Century Gothic" charset="0"/>
                <a:ea typeface="Century Gothic" charset="0"/>
                <a:cs typeface="Century Gothic" charset="0"/>
              </a:rPr>
              <a:t>reliability</a:t>
            </a:r>
            <a:r>
              <a:rPr kumimoji="1" lang="en-US" altLang="zh-CN" sz="2600" dirty="0">
                <a:latin typeface="Century Gothic" charset="0"/>
                <a:ea typeface="Century Gothic" charset="0"/>
                <a:cs typeface="Century Gothic" charset="0"/>
              </a:rPr>
              <a:t> of the source, and whether or not it </a:t>
            </a:r>
            <a:r>
              <a:rPr kumimoji="1" lang="en-US" altLang="zh-CN" sz="2600" b="1" dirty="0">
                <a:latin typeface="Century Gothic" charset="0"/>
                <a:ea typeface="Century Gothic" charset="0"/>
                <a:cs typeface="Century Gothic" charset="0"/>
              </a:rPr>
              <a:t>corroborates</a:t>
            </a:r>
            <a:r>
              <a:rPr kumimoji="1" lang="en-US" altLang="zh-CN" sz="2600" dirty="0">
                <a:latin typeface="Century Gothic" charset="0"/>
                <a:ea typeface="Century Gothic" charset="0"/>
                <a:cs typeface="Century Gothic" charset="0"/>
              </a:rPr>
              <a:t> the information from Document A.</a:t>
            </a:r>
          </a:p>
        </p:txBody>
      </p:sp>
      <p:sp>
        <p:nvSpPr>
          <p:cNvPr id="5" name="Title 1"/>
          <p:cNvSpPr txBox="1">
            <a:spLocks/>
          </p:cNvSpPr>
          <p:nvPr/>
        </p:nvSpPr>
        <p:spPr>
          <a:xfrm>
            <a:off x="0" y="365126"/>
            <a:ext cx="91440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entury Gothic" charset="0"/>
                <a:ea typeface="Century Gothic" charset="0"/>
                <a:cs typeface="Century Gothic" charset="0"/>
              </a:rPr>
              <a:t>After We Read: Corroboration</a:t>
            </a:r>
          </a:p>
        </p:txBody>
      </p:sp>
    </p:spTree>
    <p:extLst>
      <p:ext uri="{BB962C8B-B14F-4D97-AF65-F5344CB8AC3E}">
        <p14:creationId xmlns:p14="http://schemas.microsoft.com/office/powerpoint/2010/main" val="35113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96506"/>
            <a:ext cx="9144000" cy="6071853"/>
          </a:xfrm>
        </p:spPr>
        <p:txBody>
          <a:bodyPr>
            <a:normAutofit fontScale="47500" lnSpcReduction="20000"/>
          </a:bodyPr>
          <a:lstStyle/>
          <a:p>
            <a:pPr marL="0" indent="0">
              <a:buNone/>
            </a:pPr>
            <a:r>
              <a:rPr kumimoji="1" lang="en-US" altLang="zh-CN" sz="2900" i="1" dirty="0">
                <a:latin typeface="Century Gothic"/>
                <a:cs typeface="Century Gothic"/>
              </a:rPr>
              <a:t>This is an excerpt from the transcript of </a:t>
            </a:r>
            <a:r>
              <a:rPr kumimoji="1" lang="en-US" altLang="zh-CN" sz="2900" b="1" i="1" dirty="0">
                <a:latin typeface="Century Gothic"/>
                <a:cs typeface="Century Gothic"/>
              </a:rPr>
              <a:t>President Trump’s </a:t>
            </a:r>
            <a:r>
              <a:rPr kumimoji="1" lang="en-US" altLang="zh-CN" sz="2900" i="1" dirty="0">
                <a:latin typeface="Century Gothic"/>
                <a:cs typeface="Century Gothic"/>
              </a:rPr>
              <a:t>speech at CIA Headquarters on January 21, 2017 – the day after his inauguration. In this excerpt, Trump claims that the media lied about the numbers in attendance at his inauguration, presumably in an effort to discredit his presidency in some way.</a:t>
            </a:r>
          </a:p>
          <a:p>
            <a:pPr marL="0" indent="0">
              <a:buNone/>
            </a:pPr>
            <a:endParaRPr kumimoji="1" lang="zh-CN" altLang="en-US" sz="1700" i="1" dirty="0">
              <a:latin typeface="Century Gothic"/>
              <a:cs typeface="Century Gothic"/>
            </a:endParaRPr>
          </a:p>
          <a:p>
            <a:pPr marL="0" indent="0">
              <a:buNone/>
            </a:pPr>
            <a:r>
              <a:rPr lang="en-US" altLang="zh-CN" sz="3400" dirty="0">
                <a:latin typeface="Century Gothic"/>
                <a:cs typeface="Century Gothic"/>
              </a:rPr>
              <a:t>“And the reason you’re my first stop is that, as you know, I have a running war with the media. They are among the most dishonest human beings on Earth. And they sort of made it sound like I had a feud with the intelligence community. And I just want to let you know, the reason you’re the number-one stop is exactly the opposite -- exactly. And they understand that, too. </a:t>
            </a:r>
          </a:p>
          <a:p>
            <a:pPr marL="0" indent="0">
              <a:buNone/>
            </a:pPr>
            <a:endParaRPr lang="en-US" altLang="zh-CN" sz="1900" dirty="0">
              <a:latin typeface="Century Gothic"/>
              <a:cs typeface="Century Gothic"/>
            </a:endParaRPr>
          </a:p>
          <a:p>
            <a:pPr marL="0" indent="0">
              <a:buNone/>
            </a:pPr>
            <a:r>
              <a:rPr lang="en-US" altLang="zh-CN" sz="3400" dirty="0">
                <a:latin typeface="Century Gothic"/>
                <a:cs typeface="Century Gothic"/>
              </a:rPr>
              <a:t>And I was explaining about the numbers. We did a thing yesterday at the speech. Did everybody like the speech? (Applause.) I’ve been given good reviews. But we had a massive field of people. You saw them. Packed. I get up this morning, I turn on one of the networks, and they show an empty field. I say, wait a minute, I made a speech. I looked out, the field was -- it looked like a million, million and a half people. They showed a field where there were practically nobody standing there. And they said, Donald Trump did not draw well. I said, it was almost raining, the rain should have scared them away, but God looked down and he said, we’re not going to let it rain on your speech. </a:t>
            </a:r>
          </a:p>
          <a:p>
            <a:pPr marL="0" indent="0">
              <a:buNone/>
            </a:pPr>
            <a:endParaRPr lang="en-US" altLang="zh-CN" sz="1900" dirty="0">
              <a:latin typeface="Century Gothic"/>
              <a:cs typeface="Century Gothic"/>
            </a:endParaRPr>
          </a:p>
          <a:p>
            <a:pPr marL="0" indent="0">
              <a:buNone/>
            </a:pPr>
            <a:r>
              <a:rPr lang="en-US" altLang="zh-CN" sz="3400" dirty="0">
                <a:latin typeface="Century Gothic"/>
                <a:cs typeface="Century Gothic"/>
              </a:rPr>
              <a:t>In fact, when I first started, I said, oh, no. The first line, I got hit by a couple of drops. And I said, oh, this is too bad, but we’ll go right through it. But the truth is that it stopped immediately. It was amazing. And then it became really sunny. And then I walked off and it poured right after I left. It poured. But, you know, we have something that’s amazing because we had -- it looked -- honestly, it looked like a million and a half people. Whatever it was, it was. But it went all the way back to the Washington Monument. And I turn on -- and by mistake I get this network, and it showed an empty field. And it said we drew 250,000 people. Now, that’s not bad, but it’s a lie. We had 250,000 people literally around -- you know, in the little bowl that we constructed. That was 250,000 people. The rest of the 20-block area, all the way back to the Washington Monument, was packed. So we caught them, and we caught them in a beauty. And I think they’re going to pay a big price.”</a:t>
            </a:r>
          </a:p>
        </p:txBody>
      </p:sp>
      <p:sp>
        <p:nvSpPr>
          <p:cNvPr id="5" name="Title 1"/>
          <p:cNvSpPr txBox="1">
            <a:spLocks/>
          </p:cNvSpPr>
          <p:nvPr/>
        </p:nvSpPr>
        <p:spPr>
          <a:xfrm>
            <a:off x="0" y="0"/>
            <a:ext cx="9144000" cy="786147"/>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entury Gothic" charset="0"/>
                <a:ea typeface="Century Gothic" charset="0"/>
                <a:cs typeface="Century Gothic" charset="0"/>
              </a:rPr>
              <a:t>Document B</a:t>
            </a:r>
          </a:p>
        </p:txBody>
      </p:sp>
    </p:spTree>
    <p:extLst>
      <p:ext uri="{BB962C8B-B14F-4D97-AF65-F5344CB8AC3E}">
        <p14:creationId xmlns:p14="http://schemas.microsoft.com/office/powerpoint/2010/main" val="3694034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16" y="786147"/>
            <a:ext cx="8718331" cy="6071853"/>
          </a:xfrm>
        </p:spPr>
        <p:txBody>
          <a:bodyPr>
            <a:normAutofit/>
          </a:bodyPr>
          <a:lstStyle/>
          <a:p>
            <a:pPr marL="0" indent="0">
              <a:buNone/>
            </a:pPr>
            <a:r>
              <a:rPr kumimoji="1" lang="en-US" altLang="zh-CN" sz="2000" i="1" dirty="0">
                <a:latin typeface="Century Gothic"/>
                <a:cs typeface="Century Gothic"/>
              </a:rPr>
              <a:t>This is a Tweet of a photograph from President Trump’s inauguration taken from a perspective close to Trump’s podium. This image resembles that which Trump himself would have seen at the time. The caption sarcastically reads “Isn’t it sad how empty it was?...” From this perspective, the crowd certainly looks impressive.</a:t>
            </a:r>
            <a:endParaRPr kumimoji="1" lang="zh-CN" altLang="en-US" sz="2000" i="1" dirty="0">
              <a:latin typeface="Century Gothic"/>
              <a:cs typeface="Century Gothic"/>
            </a:endParaRPr>
          </a:p>
          <a:p>
            <a:pPr marL="0" indent="0">
              <a:buNone/>
            </a:pPr>
            <a:endParaRPr lang="en-US" altLang="zh-CN" sz="3400" dirty="0">
              <a:latin typeface="Century Gothic"/>
              <a:cs typeface="Century Gothic"/>
            </a:endParaRPr>
          </a:p>
        </p:txBody>
      </p:sp>
      <p:sp>
        <p:nvSpPr>
          <p:cNvPr id="5" name="Title 1"/>
          <p:cNvSpPr txBox="1">
            <a:spLocks/>
          </p:cNvSpPr>
          <p:nvPr/>
        </p:nvSpPr>
        <p:spPr>
          <a:xfrm>
            <a:off x="0" y="0"/>
            <a:ext cx="9144000" cy="786147"/>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entury Gothic" charset="0"/>
                <a:ea typeface="Century Gothic" charset="0"/>
                <a:cs typeface="Century Gothic" charset="0"/>
              </a:rPr>
              <a:t>Document C</a:t>
            </a:r>
          </a:p>
        </p:txBody>
      </p:sp>
      <p:pic>
        <p:nvPicPr>
          <p:cNvPr id="4" name="Picture 3" descr="Screen Shot 2019-02-05 at 3.01.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617" y="2247436"/>
            <a:ext cx="6564766" cy="4484440"/>
          </a:xfrm>
          <a:prstGeom prst="rect">
            <a:avLst/>
          </a:prstGeom>
        </p:spPr>
      </p:pic>
    </p:spTree>
    <p:extLst>
      <p:ext uri="{BB962C8B-B14F-4D97-AF65-F5344CB8AC3E}">
        <p14:creationId xmlns:p14="http://schemas.microsoft.com/office/powerpoint/2010/main" val="4186844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6147"/>
            <a:ext cx="9144000" cy="6071853"/>
          </a:xfrm>
        </p:spPr>
        <p:txBody>
          <a:bodyPr>
            <a:normAutofit/>
          </a:bodyPr>
          <a:lstStyle/>
          <a:p>
            <a:pPr marL="0" indent="0">
              <a:buFont typeface="Arial"/>
              <a:buNone/>
            </a:pPr>
            <a:r>
              <a:rPr kumimoji="1" lang="en-US" altLang="zh-CN" sz="1600" i="1" dirty="0">
                <a:latin typeface="Century Gothic"/>
                <a:cs typeface="Century Gothic"/>
              </a:rPr>
              <a:t>After Trump’s claims that he had the biggest inauguration crowd in history, Reuters and other news outlets released this combination of two photos. On the left is a photo of Donald Trump’s inauguration crowd at 12:01 pm on January 20, 2017. On the right is a photo of Barack Obama’s inauguration crowd taken some time between 12:07 and 12:26 pm on January 20, 2009. The swearing in ceremony begins at about 12:00 noon.</a:t>
            </a:r>
            <a:endParaRPr kumimoji="1" lang="zh-CN" altLang="en-US" sz="1600" i="1" dirty="0">
              <a:latin typeface="Century Gothic"/>
              <a:cs typeface="Century Gothic"/>
            </a:endParaRPr>
          </a:p>
          <a:p>
            <a:pPr marL="0" indent="0">
              <a:buNone/>
            </a:pPr>
            <a:endParaRPr lang="en-US" altLang="zh-CN" sz="3400" dirty="0">
              <a:latin typeface="Century Gothic"/>
              <a:cs typeface="Century Gothic"/>
            </a:endParaRPr>
          </a:p>
        </p:txBody>
      </p:sp>
      <p:sp>
        <p:nvSpPr>
          <p:cNvPr id="5" name="Title 1"/>
          <p:cNvSpPr txBox="1">
            <a:spLocks/>
          </p:cNvSpPr>
          <p:nvPr/>
        </p:nvSpPr>
        <p:spPr>
          <a:xfrm>
            <a:off x="0" y="0"/>
            <a:ext cx="9144000" cy="786147"/>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entury Gothic" charset="0"/>
                <a:ea typeface="Century Gothic" charset="0"/>
                <a:cs typeface="Century Gothic" charset="0"/>
              </a:rPr>
              <a:t>Document D</a:t>
            </a:r>
          </a:p>
        </p:txBody>
      </p:sp>
      <p:pic>
        <p:nvPicPr>
          <p:cNvPr id="6" name="Picture 5" descr="Screen Shot 2019-02-06 at 7.40.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467" y="2056076"/>
            <a:ext cx="6576984" cy="4913187"/>
          </a:xfrm>
          <a:prstGeom prst="rect">
            <a:avLst/>
          </a:prstGeom>
        </p:spPr>
      </p:pic>
      <p:sp>
        <p:nvSpPr>
          <p:cNvPr id="7" name="TextBox 6"/>
          <p:cNvSpPr txBox="1"/>
          <p:nvPr/>
        </p:nvSpPr>
        <p:spPr>
          <a:xfrm>
            <a:off x="453609" y="2518248"/>
            <a:ext cx="1315467"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sz="1600" dirty="0"/>
              <a:t>Trump inauguration crowd, </a:t>
            </a:r>
          </a:p>
          <a:p>
            <a:r>
              <a:rPr kumimoji="1" lang="en-US" altLang="zh-CN" sz="1600" dirty="0"/>
              <a:t>Jan. 20, 2017</a:t>
            </a:r>
            <a:endParaRPr kumimoji="1" lang="zh-CN" altLang="en-US" sz="1600" dirty="0"/>
          </a:p>
        </p:txBody>
      </p:sp>
      <p:sp>
        <p:nvSpPr>
          <p:cNvPr id="8" name="TextBox 7"/>
          <p:cNvSpPr txBox="1"/>
          <p:nvPr/>
        </p:nvSpPr>
        <p:spPr>
          <a:xfrm>
            <a:off x="7450526" y="2536613"/>
            <a:ext cx="1315467"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sz="1600" dirty="0"/>
              <a:t>Obama inauguration crowd, Jan. 20, 2009</a:t>
            </a:r>
            <a:endParaRPr kumimoji="1" lang="zh-CN" altLang="en-US" sz="1600" dirty="0"/>
          </a:p>
        </p:txBody>
      </p:sp>
    </p:spTree>
    <p:extLst>
      <p:ext uri="{BB962C8B-B14F-4D97-AF65-F5344CB8AC3E}">
        <p14:creationId xmlns:p14="http://schemas.microsoft.com/office/powerpoint/2010/main" val="1306399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6147"/>
            <a:ext cx="9144000" cy="6071853"/>
          </a:xfrm>
        </p:spPr>
        <p:txBody>
          <a:bodyPr>
            <a:normAutofit/>
          </a:bodyPr>
          <a:lstStyle/>
          <a:p>
            <a:pPr marL="0" indent="0">
              <a:buFont typeface="Arial"/>
              <a:buNone/>
            </a:pPr>
            <a:r>
              <a:rPr kumimoji="1" lang="en-US" altLang="zh-CN" sz="1400" i="1" dirty="0">
                <a:latin typeface="Century Gothic"/>
                <a:cs typeface="Century Gothic"/>
              </a:rPr>
              <a:t>This is an excerpt from an article written by journalist Sarah </a:t>
            </a:r>
            <a:r>
              <a:rPr kumimoji="1" lang="en-US" altLang="zh-CN" sz="1400" i="1" dirty="0" err="1">
                <a:latin typeface="Century Gothic"/>
                <a:cs typeface="Century Gothic"/>
              </a:rPr>
              <a:t>Frostenson</a:t>
            </a:r>
            <a:r>
              <a:rPr kumimoji="1" lang="en-US" altLang="zh-CN" sz="1400" i="1" dirty="0">
                <a:latin typeface="Century Gothic"/>
                <a:cs typeface="Century Gothic"/>
              </a:rPr>
              <a:t> of </a:t>
            </a:r>
            <a:r>
              <a:rPr kumimoji="1" lang="en-US" altLang="zh-CN" sz="1400" i="1" dirty="0" err="1">
                <a:latin typeface="Century Gothic"/>
                <a:cs typeface="Century Gothic"/>
              </a:rPr>
              <a:t>Vox.com</a:t>
            </a:r>
            <a:r>
              <a:rPr kumimoji="1" lang="en-US" altLang="zh-CN" sz="1400" i="1" dirty="0">
                <a:latin typeface="Century Gothic"/>
                <a:cs typeface="Century Gothic"/>
              </a:rPr>
              <a:t>. After the claims of the Trump administration that he had drawn the biggest crowd ever for a Presidential inauguration, </a:t>
            </a:r>
            <a:r>
              <a:rPr kumimoji="1" lang="en-US" altLang="zh-CN" sz="1400" i="1" dirty="0" err="1">
                <a:latin typeface="Century Gothic"/>
                <a:cs typeface="Century Gothic"/>
              </a:rPr>
              <a:t>Vox</a:t>
            </a:r>
            <a:r>
              <a:rPr kumimoji="1" lang="en-US" altLang="zh-CN" sz="1400" i="1" dirty="0">
                <a:latin typeface="Century Gothic"/>
                <a:cs typeface="Century Gothic"/>
              </a:rPr>
              <a:t> consulted with a professor of crowd science on the matter.</a:t>
            </a:r>
            <a:endParaRPr lang="en-US" altLang="zh-CN" sz="3200" dirty="0">
              <a:latin typeface="Century Gothic"/>
              <a:cs typeface="Century Gothic"/>
            </a:endParaRPr>
          </a:p>
          <a:p>
            <a:pPr marL="0" indent="0">
              <a:buFont typeface="Arial"/>
              <a:buNone/>
            </a:pPr>
            <a:endParaRPr kumimoji="1" lang="zh-CN" altLang="en-US" sz="1600" i="1" dirty="0">
              <a:latin typeface="Century Gothic"/>
              <a:cs typeface="Century Gothic"/>
            </a:endParaRPr>
          </a:p>
        </p:txBody>
      </p:sp>
      <p:sp>
        <p:nvSpPr>
          <p:cNvPr id="5" name="Title 1"/>
          <p:cNvSpPr txBox="1">
            <a:spLocks/>
          </p:cNvSpPr>
          <p:nvPr/>
        </p:nvSpPr>
        <p:spPr>
          <a:xfrm>
            <a:off x="0" y="0"/>
            <a:ext cx="9144000" cy="786147"/>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entury Gothic" charset="0"/>
                <a:ea typeface="Century Gothic" charset="0"/>
                <a:cs typeface="Century Gothic" charset="0"/>
              </a:rPr>
              <a:t>Document E</a:t>
            </a:r>
          </a:p>
        </p:txBody>
      </p:sp>
      <p:sp>
        <p:nvSpPr>
          <p:cNvPr id="9" name="TextBox 8"/>
          <p:cNvSpPr txBox="1"/>
          <p:nvPr/>
        </p:nvSpPr>
        <p:spPr>
          <a:xfrm>
            <a:off x="105842" y="1453809"/>
            <a:ext cx="5891245" cy="1061829"/>
          </a:xfrm>
          <a:prstGeom prst="rect">
            <a:avLst/>
          </a:prstGeom>
          <a:noFill/>
        </p:spPr>
        <p:txBody>
          <a:bodyPr wrap="square" rtlCol="0">
            <a:spAutoFit/>
          </a:bodyPr>
          <a:lstStyle/>
          <a:p>
            <a:r>
              <a:rPr kumimoji="1" lang="en-US" altLang="zh-CN" b="1" dirty="0"/>
              <a:t>A crowd scientist says Trump’s inauguration attendance was pretty average</a:t>
            </a:r>
            <a:endParaRPr kumimoji="1" lang="en-US" altLang="zh-CN" sz="2400" b="1" dirty="0"/>
          </a:p>
          <a:p>
            <a:r>
              <a:rPr kumimoji="1" lang="en-US" altLang="zh-CN" sz="1600" dirty="0"/>
              <a:t>Trump got about a third of the crowd Obama got in 2009.</a:t>
            </a:r>
            <a:endParaRPr kumimoji="1" lang="en-US" altLang="zh-CN" sz="1400" dirty="0"/>
          </a:p>
          <a:p>
            <a:r>
              <a:rPr kumimoji="1" lang="en-US" altLang="zh-CN" sz="1100" dirty="0"/>
              <a:t>By: Sarah </a:t>
            </a:r>
            <a:r>
              <a:rPr kumimoji="1" lang="en-US" altLang="zh-CN" sz="1100" dirty="0" err="1"/>
              <a:t>Frostenson</a:t>
            </a:r>
            <a:r>
              <a:rPr kumimoji="1" lang="en-US" altLang="zh-CN" sz="1100" dirty="0"/>
              <a:t> | @</a:t>
            </a:r>
            <a:r>
              <a:rPr kumimoji="1" lang="en-US" altLang="zh-CN" sz="1100" dirty="0" err="1"/>
              <a:t>sfrostenson</a:t>
            </a:r>
            <a:r>
              <a:rPr kumimoji="1" lang="en-US" altLang="zh-CN" sz="1100" dirty="0"/>
              <a:t> | </a:t>
            </a:r>
            <a:r>
              <a:rPr kumimoji="1" lang="en-US" altLang="zh-CN" sz="1100" dirty="0">
                <a:hlinkClick r:id="rId3"/>
              </a:rPr>
              <a:t>sarah.frostenson@vox.com</a:t>
            </a:r>
            <a:r>
              <a:rPr kumimoji="1" lang="en-US" altLang="zh-CN" sz="1100" dirty="0"/>
              <a:t> | Jan 24, 2017, 1:10pm EST</a:t>
            </a:r>
            <a:endParaRPr kumimoji="1" lang="zh-CN" altLang="en-US" sz="1100" dirty="0"/>
          </a:p>
        </p:txBody>
      </p:sp>
      <p:sp>
        <p:nvSpPr>
          <p:cNvPr id="10" name="Content Placeholder 2"/>
          <p:cNvSpPr txBox="1">
            <a:spLocks/>
          </p:cNvSpPr>
          <p:nvPr/>
        </p:nvSpPr>
        <p:spPr>
          <a:xfrm>
            <a:off x="105842" y="2515638"/>
            <a:ext cx="3444592" cy="2115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400" dirty="0"/>
              <a:t>This Saturday very likely marked the largest day of demonstrations in American history. But Friday’s inauguration had, well, pretty average turnout for a presidential inauguration. And the new administration had a problem with that, as we saw with an alarming series of false statements from President Donald Trump and his press secretary Sean Spicer on Saturday. </a:t>
            </a:r>
          </a:p>
          <a:p>
            <a:pPr marL="0" indent="0">
              <a:buFont typeface="Arial" panose="020B0604020202020204" pitchFamily="34" charset="0"/>
              <a:buNone/>
            </a:pPr>
            <a:endParaRPr kumimoji="1" lang="zh-CN" altLang="en-US" sz="1200" dirty="0"/>
          </a:p>
        </p:txBody>
      </p:sp>
      <p:sp>
        <p:nvSpPr>
          <p:cNvPr id="2" name="Rectangle 1"/>
          <p:cNvSpPr/>
          <p:nvPr/>
        </p:nvSpPr>
        <p:spPr>
          <a:xfrm>
            <a:off x="3656276" y="2515638"/>
            <a:ext cx="2340811" cy="2462213"/>
          </a:xfrm>
          <a:prstGeom prst="rect">
            <a:avLst/>
          </a:prstGeom>
        </p:spPr>
        <p:txBody>
          <a:bodyPr wrap="square">
            <a:spAutoFit/>
          </a:bodyPr>
          <a:lstStyle/>
          <a:p>
            <a:r>
              <a:rPr lang="en-US" altLang="zh-CN" sz="1400" dirty="0"/>
              <a:t>If Still is right, and Trump’s inauguration attracted a third of the 2009 crowd, then there were anywhere from 300,000 to 600,000 people on the Mall on Friday. President Obama’s historic 2009 inaugural address drew 1.8 million people, which officials consider the largest gathering on the Mall ever. </a:t>
            </a:r>
          </a:p>
        </p:txBody>
      </p:sp>
      <p:sp>
        <p:nvSpPr>
          <p:cNvPr id="4" name="Rectangle 3"/>
          <p:cNvSpPr/>
          <p:nvPr/>
        </p:nvSpPr>
        <p:spPr>
          <a:xfrm>
            <a:off x="105842" y="4332148"/>
            <a:ext cx="3550434" cy="2462213"/>
          </a:xfrm>
          <a:prstGeom prst="rect">
            <a:avLst/>
          </a:prstGeom>
        </p:spPr>
        <p:txBody>
          <a:bodyPr wrap="square">
            <a:spAutoFit/>
          </a:bodyPr>
          <a:lstStyle/>
          <a:p>
            <a:r>
              <a:rPr lang="en-US" altLang="zh-CN" sz="1400" dirty="0"/>
              <a:t>To try to settle the question of how many people attended the inauguration ceremony on the National Mall in Washington, DC, we reached out to Keith Still, a professor of crowd science at Manchester Metropolitan University in the UK. (He analyzed aerial shots of the crowds of both President Obama’s 2009 inaugural address and President Trump’s for the New York Times.) His conclusion is that the crowd on the Mall on Friday was roughly one- third the size of President Obama’s. </a:t>
            </a:r>
            <a:endParaRPr lang="en-US" altLang="zh-CN" sz="1200" dirty="0"/>
          </a:p>
        </p:txBody>
      </p:sp>
      <p:pic>
        <p:nvPicPr>
          <p:cNvPr id="11" name="Picture 10" descr="Screen Shot 2019-02-11 at 1.47.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087" y="1317745"/>
            <a:ext cx="2875304" cy="2889608"/>
          </a:xfrm>
          <a:prstGeom prst="rect">
            <a:avLst/>
          </a:prstGeom>
        </p:spPr>
      </p:pic>
      <p:pic>
        <p:nvPicPr>
          <p:cNvPr id="12" name="Picture 11" descr="Screen Shot 2019-02-11 at 2.00.0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288" y="4207353"/>
            <a:ext cx="2587283" cy="2507537"/>
          </a:xfrm>
          <a:prstGeom prst="rect">
            <a:avLst/>
          </a:prstGeom>
        </p:spPr>
      </p:pic>
    </p:spTree>
    <p:extLst>
      <p:ext uri="{BB962C8B-B14F-4D97-AF65-F5344CB8AC3E}">
        <p14:creationId xmlns:p14="http://schemas.microsoft.com/office/powerpoint/2010/main" val="228454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6147"/>
            <a:ext cx="9144000" cy="6071853"/>
          </a:xfrm>
        </p:spPr>
        <p:txBody>
          <a:bodyPr>
            <a:normAutofit/>
          </a:bodyPr>
          <a:lstStyle/>
          <a:p>
            <a:pPr marL="0" indent="0">
              <a:buNone/>
            </a:pPr>
            <a:r>
              <a:rPr kumimoji="1" lang="en-US" altLang="zh-CN" sz="1400" i="1" dirty="0">
                <a:latin typeface="Century Gothic" charset="0"/>
                <a:ea typeface="Century Gothic" charset="0"/>
                <a:cs typeface="Century Gothic" charset="0"/>
              </a:rPr>
              <a:t>One way to estimate crowd size for inaugurations is to look at transit data in Washington D.C. for inauguration day. In fact, Sean Spicer alludes to this in Document A, although he misrepresents the facts.</a:t>
            </a:r>
            <a:r>
              <a:rPr lang="en-US" altLang="zh-CN" sz="1400" i="1" dirty="0">
                <a:latin typeface="Century Gothic" charset="0"/>
                <a:ea typeface="Century Gothic" charset="0"/>
                <a:cs typeface="Century Gothic" charset="0"/>
              </a:rPr>
              <a:t> The number of subway riders reported by the Washington Metropolitan Transit Authority (WMATA) as of 11 am can be seen below for various past presidential inaugurations. This information was posted on the official Twitter feed of the WMATA on January 22, 2017. The chart was put together and published by Reuters.</a:t>
            </a:r>
          </a:p>
          <a:p>
            <a:pPr marL="0" indent="0">
              <a:buNone/>
            </a:pPr>
            <a:r>
              <a:rPr kumimoji="1" lang="en-US" altLang="zh-CN" sz="1400" i="1" dirty="0">
                <a:latin typeface="Century Gothic" charset="0"/>
                <a:ea typeface="Century Gothic" charset="0"/>
                <a:cs typeface="Century Gothic" charset="0"/>
              </a:rPr>
              <a:t>To add to the DC ridership data, </a:t>
            </a:r>
            <a:r>
              <a:rPr lang="en-US" altLang="zh-CN" sz="1400" i="1" dirty="0">
                <a:latin typeface="Century Gothic" charset="0"/>
                <a:ea typeface="Century Gothic" charset="0"/>
                <a:cs typeface="Century Gothic" charset="0"/>
              </a:rPr>
              <a:t>we can also see the number of requests for bus parking permits in DC.</a:t>
            </a:r>
            <a:endParaRPr kumimoji="1" lang="zh-CN" altLang="en-US" sz="1400" i="1" dirty="0">
              <a:latin typeface="Century Gothic" charset="0"/>
              <a:ea typeface="Century Gothic" charset="0"/>
              <a:cs typeface="Century Gothic" charset="0"/>
            </a:endParaRPr>
          </a:p>
          <a:p>
            <a:pPr marL="0" indent="0">
              <a:buFont typeface="Arial"/>
              <a:buNone/>
            </a:pPr>
            <a:endParaRPr kumimoji="1" lang="zh-CN" altLang="en-US" sz="1400" i="1" dirty="0">
              <a:latin typeface="Century Gothic"/>
              <a:cs typeface="Century Gothic"/>
            </a:endParaRPr>
          </a:p>
        </p:txBody>
      </p:sp>
      <p:sp>
        <p:nvSpPr>
          <p:cNvPr id="5" name="Title 1"/>
          <p:cNvSpPr txBox="1">
            <a:spLocks/>
          </p:cNvSpPr>
          <p:nvPr/>
        </p:nvSpPr>
        <p:spPr>
          <a:xfrm>
            <a:off x="0" y="0"/>
            <a:ext cx="9144000" cy="786147"/>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entury Gothic" charset="0"/>
                <a:ea typeface="Century Gothic" charset="0"/>
                <a:cs typeface="Century Gothic" charset="0"/>
              </a:rPr>
              <a:t>Document F</a:t>
            </a:r>
          </a:p>
        </p:txBody>
      </p:sp>
      <p:pic>
        <p:nvPicPr>
          <p:cNvPr id="13" name="Picture 12"/>
          <p:cNvPicPr>
            <a:picLocks noChangeAspect="1"/>
          </p:cNvPicPr>
          <p:nvPr/>
        </p:nvPicPr>
        <p:blipFill>
          <a:blip r:embed="rId3"/>
          <a:stretch>
            <a:fillRect/>
          </a:stretch>
        </p:blipFill>
        <p:spPr>
          <a:xfrm>
            <a:off x="131216" y="2228850"/>
            <a:ext cx="6172200" cy="4629150"/>
          </a:xfrm>
          <a:prstGeom prst="rect">
            <a:avLst/>
          </a:prstGeom>
        </p:spPr>
      </p:pic>
      <p:pic>
        <p:nvPicPr>
          <p:cNvPr id="14" name="Picture 13" descr="Screen Shot 2019-02-11 at 1.43.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4082" y="3500673"/>
            <a:ext cx="2969918" cy="1387513"/>
          </a:xfrm>
          <a:prstGeom prst="rect">
            <a:avLst/>
          </a:prstGeom>
        </p:spPr>
      </p:pic>
    </p:spTree>
    <p:extLst>
      <p:ext uri="{BB962C8B-B14F-4D97-AF65-F5344CB8AC3E}">
        <p14:creationId xmlns:p14="http://schemas.microsoft.com/office/powerpoint/2010/main" val="2082129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62" y="1879875"/>
            <a:ext cx="9017876" cy="4788939"/>
          </a:xfrm>
        </p:spPr>
        <p:txBody>
          <a:bodyPr>
            <a:normAutofit fontScale="92500" lnSpcReduction="10000"/>
          </a:bodyPr>
          <a:lstStyle/>
          <a:p>
            <a:pPr marL="0" indent="0" algn="ctr">
              <a:buNone/>
            </a:pPr>
            <a:r>
              <a:rPr kumimoji="1" lang="en-US" altLang="zh-CN" sz="2600" dirty="0">
                <a:latin typeface="Century Gothic" charset="0"/>
                <a:ea typeface="Century Gothic" charset="0"/>
                <a:cs typeface="Century Gothic" charset="0"/>
              </a:rPr>
              <a:t>Now that we have analyzed multiple sources and forms of evidence, we can finally answer our BIG QUESTION:</a:t>
            </a:r>
          </a:p>
          <a:p>
            <a:pPr marL="0" indent="0" algn="ctr">
              <a:buNone/>
            </a:pPr>
            <a:r>
              <a:rPr kumimoji="1" lang="en-US" altLang="zh-CN" b="1" i="1" dirty="0">
                <a:latin typeface="Century Gothic"/>
                <a:cs typeface="Century Gothic"/>
              </a:rPr>
              <a:t>Did Donald Trump lie about having the largest inaugural crowd ever?</a:t>
            </a:r>
          </a:p>
          <a:p>
            <a:pPr marL="0" indent="0" algn="ctr">
              <a:buNone/>
            </a:pPr>
            <a:endParaRPr kumimoji="1" lang="en-US" altLang="zh-CN" sz="1100" dirty="0">
              <a:latin typeface="Century Gothic" charset="0"/>
              <a:ea typeface="Century Gothic" charset="0"/>
              <a:cs typeface="Century Gothic" charset="0"/>
            </a:endParaRPr>
          </a:p>
          <a:p>
            <a:pPr marL="0" indent="0">
              <a:buNone/>
            </a:pPr>
            <a:r>
              <a:rPr kumimoji="1" lang="en-US" altLang="zh-CN" b="1" dirty="0">
                <a:latin typeface="Century Gothic" charset="0"/>
                <a:ea typeface="Century Gothic" charset="0"/>
                <a:cs typeface="Century Gothic" charset="0"/>
              </a:rPr>
              <a:t>Instructions</a:t>
            </a:r>
            <a:r>
              <a:rPr kumimoji="1" lang="en-US" altLang="zh-CN" dirty="0">
                <a:latin typeface="Century Gothic" charset="0"/>
                <a:ea typeface="Century Gothic" charset="0"/>
                <a:cs typeface="Century Gothic" charset="0"/>
              </a:rPr>
              <a:t>: Please provide a written response to this question using multiple sources and evidence from our documents. Be sure to discuss issues of reliability and bias, context and corroboration in your answer.</a:t>
            </a:r>
          </a:p>
          <a:p>
            <a:pPr marL="0" indent="0">
              <a:buNone/>
            </a:pPr>
            <a:endParaRPr kumimoji="1" lang="en-US" altLang="zh-CN" sz="1100" dirty="0">
              <a:latin typeface="Century Gothic" charset="0"/>
              <a:ea typeface="Century Gothic" charset="0"/>
              <a:cs typeface="Century Gothic" charset="0"/>
            </a:endParaRPr>
          </a:p>
          <a:p>
            <a:pPr marL="0" indent="0">
              <a:buNone/>
            </a:pPr>
            <a:r>
              <a:rPr kumimoji="1" lang="en-US" altLang="zh-CN" b="1" dirty="0">
                <a:latin typeface="Century Gothic" charset="0"/>
                <a:ea typeface="Century Gothic" charset="0"/>
                <a:cs typeface="Century Gothic" charset="0"/>
              </a:rPr>
              <a:t>NOTE</a:t>
            </a:r>
            <a:r>
              <a:rPr kumimoji="1" lang="en-US" altLang="zh-CN" dirty="0">
                <a:latin typeface="Century Gothic" charset="0"/>
                <a:ea typeface="Century Gothic" charset="0"/>
                <a:cs typeface="Century Gothic" charset="0"/>
              </a:rPr>
              <a:t>: There are no right or wrong answers – only stronger or weaker answer based on the evidence and reliability of sources used in your answer.</a:t>
            </a:r>
          </a:p>
        </p:txBody>
      </p:sp>
      <p:sp>
        <p:nvSpPr>
          <p:cNvPr id="5" name="Title 1"/>
          <p:cNvSpPr txBox="1">
            <a:spLocks/>
          </p:cNvSpPr>
          <p:nvPr/>
        </p:nvSpPr>
        <p:spPr>
          <a:xfrm>
            <a:off x="0" y="365126"/>
            <a:ext cx="91440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entury Gothic" charset="0"/>
                <a:ea typeface="Century Gothic" charset="0"/>
                <a:cs typeface="Century Gothic" charset="0"/>
              </a:rPr>
              <a:t>Answering the Big Question</a:t>
            </a:r>
          </a:p>
        </p:txBody>
      </p:sp>
    </p:spTree>
    <p:extLst>
      <p:ext uri="{BB962C8B-B14F-4D97-AF65-F5344CB8AC3E}">
        <p14:creationId xmlns:p14="http://schemas.microsoft.com/office/powerpoint/2010/main" val="133369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7"/>
            <a:ext cx="9144000" cy="1145622"/>
          </a:xfrm>
          <a:solidFill>
            <a:srgbClr val="FFC000"/>
          </a:solidFill>
        </p:spPr>
        <p:txBody>
          <a:bodyPr>
            <a:normAutofit/>
          </a:bodyPr>
          <a:lstStyle/>
          <a:p>
            <a:pPr algn="ctr"/>
            <a:r>
              <a:rPr lang="en-US" sz="5400" spc="300" dirty="0">
                <a:latin typeface="Century Gothic" charset="0"/>
                <a:ea typeface="Century Gothic" charset="0"/>
                <a:cs typeface="Century Gothic" charset="0"/>
              </a:rPr>
              <a:t>TODAY’S PURPOSE</a:t>
            </a:r>
          </a:p>
        </p:txBody>
      </p:sp>
      <p:sp>
        <p:nvSpPr>
          <p:cNvPr id="3" name="Content Placeholder 2"/>
          <p:cNvSpPr>
            <a:spLocks noGrp="1"/>
          </p:cNvSpPr>
          <p:nvPr>
            <p:ph idx="1"/>
          </p:nvPr>
        </p:nvSpPr>
        <p:spPr>
          <a:xfrm>
            <a:off x="338667" y="1714500"/>
            <a:ext cx="8382000" cy="4940300"/>
          </a:xfrm>
        </p:spPr>
        <p:txBody>
          <a:bodyPr>
            <a:normAutofit fontScale="85000" lnSpcReduction="10000"/>
          </a:bodyPr>
          <a:lstStyle/>
          <a:p>
            <a:pPr marL="0" indent="0" algn="ctr">
              <a:lnSpc>
                <a:spcPct val="120000"/>
              </a:lnSpc>
              <a:buNone/>
            </a:pPr>
            <a:r>
              <a:rPr lang="en-US" sz="3200" i="1" dirty="0">
                <a:latin typeface="Century Gothic" charset="0"/>
                <a:ea typeface="Century Gothic" charset="0"/>
                <a:cs typeface="Century Gothic" charset="0"/>
              </a:rPr>
              <a:t>Understand that…</a:t>
            </a:r>
          </a:p>
          <a:p>
            <a:pPr marL="514350" indent="-514350">
              <a:buFont typeface="+mj-lt"/>
              <a:buAutoNum type="arabicParenR"/>
            </a:pPr>
            <a:r>
              <a:rPr kumimoji="1" lang="en-US" altLang="zh-CN" sz="3200" dirty="0">
                <a:latin typeface="Century Gothic" charset="0"/>
                <a:ea typeface="Century Gothic" charset="0"/>
                <a:cs typeface="Century Gothic" charset="0"/>
              </a:rPr>
              <a:t>History is not about memorizing dates and names; it is about coming to conclusions based on </a:t>
            </a:r>
            <a:r>
              <a:rPr kumimoji="1" lang="en-US" altLang="zh-CN" sz="3200" b="1" dirty="0">
                <a:latin typeface="Century Gothic" charset="0"/>
                <a:ea typeface="Century Gothic" charset="0"/>
                <a:cs typeface="Century Gothic" charset="0"/>
              </a:rPr>
              <a:t>evidence</a:t>
            </a:r>
            <a:r>
              <a:rPr kumimoji="1" lang="en-US" altLang="zh-CN" sz="3200" dirty="0">
                <a:latin typeface="Century Gothic" charset="0"/>
                <a:ea typeface="Century Gothic" charset="0"/>
                <a:cs typeface="Century Gothic" charset="0"/>
              </a:rPr>
              <a:t> and </a:t>
            </a:r>
            <a:r>
              <a:rPr kumimoji="1" lang="en-US" altLang="zh-CN" sz="3200" b="1" dirty="0">
                <a:latin typeface="Century Gothic" charset="0"/>
                <a:ea typeface="Century Gothic" charset="0"/>
                <a:cs typeface="Century Gothic" charset="0"/>
              </a:rPr>
              <a:t>interpretation</a:t>
            </a:r>
            <a:r>
              <a:rPr kumimoji="1" lang="en-US" altLang="zh-CN" sz="3200" dirty="0">
                <a:latin typeface="Century Gothic" charset="0"/>
                <a:ea typeface="Century Gothic" charset="0"/>
                <a:cs typeface="Century Gothic" charset="0"/>
              </a:rPr>
              <a:t>.</a:t>
            </a:r>
          </a:p>
          <a:p>
            <a:pPr marL="514350" indent="-514350">
              <a:buFont typeface="+mj-lt"/>
              <a:buAutoNum type="arabicParenR"/>
            </a:pPr>
            <a:endParaRPr kumimoji="1" lang="en-US" altLang="zh-CN" sz="3200" dirty="0">
              <a:latin typeface="Century Gothic" charset="0"/>
              <a:ea typeface="Century Gothic" charset="0"/>
              <a:cs typeface="Century Gothic" charset="0"/>
            </a:endParaRPr>
          </a:p>
          <a:p>
            <a:pPr marL="514350" indent="-514350">
              <a:buFont typeface="+mj-lt"/>
              <a:buAutoNum type="arabicParenR"/>
            </a:pPr>
            <a:r>
              <a:rPr kumimoji="1" lang="en-US" altLang="zh-CN" sz="3200" dirty="0">
                <a:latin typeface="Century Gothic" charset="0"/>
                <a:ea typeface="Century Gothic" charset="0"/>
                <a:cs typeface="Century Gothic" charset="0"/>
              </a:rPr>
              <a:t>Evidence can have different levels of </a:t>
            </a:r>
            <a:r>
              <a:rPr kumimoji="1" lang="en-US" altLang="zh-CN" sz="3200" b="1" dirty="0">
                <a:latin typeface="Century Gothic" charset="0"/>
                <a:ea typeface="Century Gothic" charset="0"/>
                <a:cs typeface="Century Gothic" charset="0"/>
              </a:rPr>
              <a:t>reliability</a:t>
            </a:r>
            <a:r>
              <a:rPr kumimoji="1" lang="en-US" altLang="zh-CN" sz="3200" dirty="0">
                <a:latin typeface="Century Gothic" charset="0"/>
                <a:ea typeface="Century Gothic" charset="0"/>
                <a:cs typeface="Century Gothic" charset="0"/>
              </a:rPr>
              <a:t> and </a:t>
            </a:r>
            <a:r>
              <a:rPr kumimoji="1" lang="en-US" altLang="zh-CN" sz="3200" b="1" dirty="0">
                <a:latin typeface="Century Gothic" charset="0"/>
                <a:ea typeface="Century Gothic" charset="0"/>
                <a:cs typeface="Century Gothic" charset="0"/>
              </a:rPr>
              <a:t>bias</a:t>
            </a:r>
            <a:r>
              <a:rPr kumimoji="1" lang="en-US" altLang="zh-CN" sz="3200" dirty="0">
                <a:latin typeface="Century Gothic" charset="0"/>
                <a:ea typeface="Century Gothic" charset="0"/>
                <a:cs typeface="Century Gothic" charset="0"/>
              </a:rPr>
              <a:t>. “</a:t>
            </a:r>
            <a:r>
              <a:rPr kumimoji="1" lang="en-US" altLang="zh-CN" sz="3200" b="1" dirty="0">
                <a:latin typeface="Century Gothic" charset="0"/>
                <a:ea typeface="Century Gothic" charset="0"/>
                <a:cs typeface="Century Gothic" charset="0"/>
              </a:rPr>
              <a:t>Sourcing</a:t>
            </a:r>
            <a:r>
              <a:rPr kumimoji="1" lang="en-US" altLang="zh-CN" sz="3200" dirty="0">
                <a:latin typeface="Century Gothic" charset="0"/>
                <a:ea typeface="Century Gothic" charset="0"/>
                <a:cs typeface="Century Gothic" charset="0"/>
              </a:rPr>
              <a:t>” is a way for historians to evaluate the reliability or bias of any piece of evidence.</a:t>
            </a:r>
          </a:p>
          <a:p>
            <a:pPr marL="514350" indent="-514350">
              <a:buFont typeface="+mj-lt"/>
              <a:buAutoNum type="arabicParenR"/>
            </a:pPr>
            <a:endParaRPr kumimoji="1" lang="en-US" altLang="zh-CN" sz="3200" dirty="0">
              <a:latin typeface="Century Gothic" charset="0"/>
              <a:ea typeface="Century Gothic" charset="0"/>
              <a:cs typeface="Century Gothic" charset="0"/>
            </a:endParaRPr>
          </a:p>
          <a:p>
            <a:pPr marL="514350" indent="-514350">
              <a:buFont typeface="+mj-lt"/>
              <a:buAutoNum type="arabicParenR"/>
            </a:pPr>
            <a:r>
              <a:rPr kumimoji="1" lang="en-US" altLang="zh-CN" sz="3200" dirty="0">
                <a:latin typeface="Century Gothic" charset="0"/>
                <a:ea typeface="Century Gothic" charset="0"/>
                <a:cs typeface="Century Gothic" charset="0"/>
              </a:rPr>
              <a:t>Sourcing is a </a:t>
            </a:r>
            <a:r>
              <a:rPr kumimoji="1" lang="en-US" altLang="zh-CN" sz="3200" b="1" dirty="0">
                <a:latin typeface="Century Gothic" charset="0"/>
                <a:ea typeface="Century Gothic" charset="0"/>
                <a:cs typeface="Century Gothic" charset="0"/>
              </a:rPr>
              <a:t>process</a:t>
            </a:r>
            <a:r>
              <a:rPr kumimoji="1" lang="en-US" altLang="zh-CN" sz="3200" dirty="0">
                <a:latin typeface="Century Gothic" charset="0"/>
                <a:ea typeface="Century Gothic" charset="0"/>
                <a:cs typeface="Century Gothic" charset="0"/>
              </a:rPr>
              <a:t> that takes place before, during and after reading a document.</a:t>
            </a:r>
          </a:p>
          <a:p>
            <a:pPr marL="0" indent="0">
              <a:lnSpc>
                <a:spcPct val="120000"/>
              </a:lnSpc>
              <a:buNone/>
            </a:pP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592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608" y="1879875"/>
            <a:ext cx="8716784" cy="5167311"/>
          </a:xfrm>
        </p:spPr>
        <p:txBody>
          <a:bodyPr>
            <a:normAutofit/>
          </a:bodyPr>
          <a:lstStyle/>
          <a:p>
            <a:r>
              <a:rPr kumimoji="1" lang="en-US" altLang="zh-CN" dirty="0">
                <a:latin typeface="Century Gothic" charset="0"/>
                <a:ea typeface="Century Gothic" charset="0"/>
                <a:cs typeface="Century Gothic" charset="0"/>
              </a:rPr>
              <a:t>When historians study a document (primary or secondary source), they need to determine how </a:t>
            </a:r>
            <a:r>
              <a:rPr kumimoji="1" lang="en-US" altLang="zh-CN" b="1" dirty="0">
                <a:latin typeface="Century Gothic" charset="0"/>
                <a:ea typeface="Century Gothic" charset="0"/>
                <a:cs typeface="Century Gothic" charset="0"/>
              </a:rPr>
              <a:t>reliable</a:t>
            </a:r>
            <a:r>
              <a:rPr kumimoji="1" lang="en-US" altLang="zh-CN" dirty="0">
                <a:latin typeface="Century Gothic" charset="0"/>
                <a:ea typeface="Century Gothic" charset="0"/>
                <a:cs typeface="Century Gothic" charset="0"/>
              </a:rPr>
              <a:t> it is as a source of information.</a:t>
            </a:r>
          </a:p>
          <a:p>
            <a:endParaRPr kumimoji="1" lang="en-US" altLang="zh-CN" sz="1000" b="1" dirty="0">
              <a:latin typeface="Century Gothic" charset="0"/>
              <a:ea typeface="Century Gothic" charset="0"/>
              <a:cs typeface="Century Gothic" charset="0"/>
            </a:endParaRPr>
          </a:p>
          <a:p>
            <a:r>
              <a:rPr kumimoji="1" lang="en-US" altLang="zh-CN" dirty="0">
                <a:latin typeface="Century Gothic" charset="0"/>
                <a:ea typeface="Century Gothic" charset="0"/>
                <a:cs typeface="Century Gothic" charset="0"/>
              </a:rPr>
              <a:t>They do this by making </a:t>
            </a:r>
            <a:r>
              <a:rPr kumimoji="1" lang="en-US" altLang="zh-CN" b="1" dirty="0">
                <a:latin typeface="Century Gothic" charset="0"/>
                <a:ea typeface="Century Gothic" charset="0"/>
                <a:cs typeface="Century Gothic" charset="0"/>
              </a:rPr>
              <a:t>inferences</a:t>
            </a:r>
            <a:r>
              <a:rPr kumimoji="1" lang="en-US" altLang="zh-CN" dirty="0">
                <a:latin typeface="Century Gothic" charset="0"/>
                <a:ea typeface="Century Gothic" charset="0"/>
                <a:cs typeface="Century Gothic" charset="0"/>
              </a:rPr>
              <a:t> about the sources and thinking about the </a:t>
            </a:r>
            <a:r>
              <a:rPr kumimoji="1" lang="en-US" altLang="zh-CN" b="1" dirty="0">
                <a:latin typeface="Century Gothic" charset="0"/>
                <a:ea typeface="Century Gothic" charset="0"/>
                <a:cs typeface="Century Gothic" charset="0"/>
              </a:rPr>
              <a:t>biases</a:t>
            </a:r>
            <a:r>
              <a:rPr kumimoji="1" lang="en-US" altLang="zh-CN" dirty="0">
                <a:latin typeface="Century Gothic" charset="0"/>
                <a:ea typeface="Century Gothic" charset="0"/>
                <a:cs typeface="Century Gothic" charset="0"/>
              </a:rPr>
              <a:t> of the people who made them.</a:t>
            </a:r>
          </a:p>
          <a:p>
            <a:endParaRPr kumimoji="1" lang="en-US" altLang="zh-CN" sz="1000" dirty="0">
              <a:latin typeface="Century Gothic" charset="0"/>
              <a:ea typeface="Century Gothic" charset="0"/>
              <a:cs typeface="Century Gothic" charset="0"/>
            </a:endParaRPr>
          </a:p>
          <a:p>
            <a:r>
              <a:rPr kumimoji="1" lang="en-US" altLang="zh-CN" dirty="0">
                <a:latin typeface="Century Gothic" charset="0"/>
                <a:ea typeface="Century Gothic" charset="0"/>
                <a:cs typeface="Century Gothic" charset="0"/>
              </a:rPr>
              <a:t>This process is called </a:t>
            </a:r>
            <a:r>
              <a:rPr kumimoji="1" lang="en-US" altLang="zh-CN" b="1" dirty="0">
                <a:latin typeface="Century Gothic" charset="0"/>
                <a:ea typeface="Century Gothic" charset="0"/>
                <a:cs typeface="Century Gothic" charset="0"/>
              </a:rPr>
              <a:t>sourcing.</a:t>
            </a:r>
          </a:p>
          <a:p>
            <a:endParaRPr kumimoji="1" lang="en-US" altLang="zh-CN" sz="1000" b="1" dirty="0">
              <a:latin typeface="Century Gothic" charset="0"/>
              <a:ea typeface="Century Gothic" charset="0"/>
              <a:cs typeface="Century Gothic" charset="0"/>
            </a:endParaRPr>
          </a:p>
          <a:p>
            <a:r>
              <a:rPr kumimoji="1" lang="en-US" altLang="zh-CN" dirty="0">
                <a:latin typeface="Century Gothic" charset="0"/>
                <a:ea typeface="Century Gothic" charset="0"/>
                <a:cs typeface="Century Gothic" charset="0"/>
              </a:rPr>
              <a:t>Sourcing occurs </a:t>
            </a:r>
            <a:r>
              <a:rPr kumimoji="1" lang="en-US" altLang="zh-CN" b="1" dirty="0">
                <a:latin typeface="Century Gothic" charset="0"/>
                <a:ea typeface="Century Gothic" charset="0"/>
                <a:cs typeface="Century Gothic" charset="0"/>
              </a:rPr>
              <a:t>before</a:t>
            </a:r>
            <a:r>
              <a:rPr kumimoji="1" lang="en-US" altLang="zh-CN" dirty="0">
                <a:latin typeface="Century Gothic" charset="0"/>
                <a:ea typeface="Century Gothic" charset="0"/>
                <a:cs typeface="Century Gothic" charset="0"/>
              </a:rPr>
              <a:t>, </a:t>
            </a:r>
            <a:r>
              <a:rPr kumimoji="1" lang="en-US" altLang="zh-CN" b="1" dirty="0">
                <a:latin typeface="Century Gothic" charset="0"/>
                <a:ea typeface="Century Gothic" charset="0"/>
                <a:cs typeface="Century Gothic" charset="0"/>
              </a:rPr>
              <a:t>during</a:t>
            </a:r>
            <a:r>
              <a:rPr kumimoji="1" lang="en-US" altLang="zh-CN" dirty="0">
                <a:latin typeface="Century Gothic" charset="0"/>
                <a:ea typeface="Century Gothic" charset="0"/>
                <a:cs typeface="Century Gothic" charset="0"/>
              </a:rPr>
              <a:t> and </a:t>
            </a:r>
            <a:r>
              <a:rPr kumimoji="1" lang="en-US" altLang="zh-CN" b="1" dirty="0">
                <a:latin typeface="Century Gothic" charset="0"/>
                <a:ea typeface="Century Gothic" charset="0"/>
                <a:cs typeface="Century Gothic" charset="0"/>
              </a:rPr>
              <a:t>after</a:t>
            </a:r>
            <a:r>
              <a:rPr kumimoji="1" lang="en-US" altLang="zh-CN" dirty="0">
                <a:latin typeface="Century Gothic" charset="0"/>
                <a:ea typeface="Century Gothic" charset="0"/>
                <a:cs typeface="Century Gothic" charset="0"/>
              </a:rPr>
              <a:t> reading a document.</a:t>
            </a:r>
          </a:p>
        </p:txBody>
      </p:sp>
      <p:sp>
        <p:nvSpPr>
          <p:cNvPr id="5" name="Title 1"/>
          <p:cNvSpPr txBox="1">
            <a:spLocks/>
          </p:cNvSpPr>
          <p:nvPr/>
        </p:nvSpPr>
        <p:spPr>
          <a:xfrm>
            <a:off x="0" y="365126"/>
            <a:ext cx="91440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entury Gothic" charset="0"/>
                <a:ea typeface="Century Gothic" charset="0"/>
                <a:cs typeface="Century Gothic" charset="0"/>
              </a:rPr>
              <a:t>What is Sourcing?</a:t>
            </a:r>
          </a:p>
        </p:txBody>
      </p:sp>
    </p:spTree>
    <p:extLst>
      <p:ext uri="{BB962C8B-B14F-4D97-AF65-F5344CB8AC3E}">
        <p14:creationId xmlns:p14="http://schemas.microsoft.com/office/powerpoint/2010/main" val="134551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608" y="1848344"/>
            <a:ext cx="8716784" cy="4852001"/>
          </a:xfrm>
        </p:spPr>
        <p:txBody>
          <a:bodyPr>
            <a:normAutofit fontScale="85000" lnSpcReduction="20000"/>
          </a:bodyPr>
          <a:lstStyle/>
          <a:p>
            <a:pPr marL="0" indent="0" algn="ctr">
              <a:buNone/>
            </a:pPr>
            <a:r>
              <a:rPr kumimoji="1" lang="en-US" altLang="zh-CN" b="1" dirty="0">
                <a:latin typeface="Century Gothic"/>
                <a:cs typeface="Century Gothic"/>
              </a:rPr>
              <a:t>BIG Question: </a:t>
            </a:r>
            <a:r>
              <a:rPr kumimoji="1" lang="en-US" altLang="zh-CN" i="1" dirty="0">
                <a:latin typeface="Century Gothic"/>
                <a:cs typeface="Century Gothic"/>
              </a:rPr>
              <a:t>Did Donald Trump lie about having the largest inaugural crowd ever?</a:t>
            </a:r>
          </a:p>
          <a:p>
            <a:pPr marL="0" indent="0">
              <a:buNone/>
            </a:pPr>
            <a:endParaRPr kumimoji="1" lang="en-US" altLang="zh-CN" dirty="0">
              <a:latin typeface="Century Gothic"/>
              <a:cs typeface="Century Gothic"/>
            </a:endParaRPr>
          </a:p>
          <a:p>
            <a:r>
              <a:rPr kumimoji="1" lang="en-US" altLang="zh-CN" dirty="0">
                <a:latin typeface="Century Gothic"/>
                <a:cs typeface="Century Gothic"/>
              </a:rPr>
              <a:t>Imagine you are a group of historians </a:t>
            </a:r>
            <a:r>
              <a:rPr kumimoji="1" lang="en-US" altLang="zh-CN" i="1" dirty="0">
                <a:latin typeface="Century Gothic"/>
                <a:cs typeface="Century Gothic"/>
              </a:rPr>
              <a:t>in the future</a:t>
            </a:r>
            <a:r>
              <a:rPr kumimoji="1" lang="en-US" altLang="zh-CN" dirty="0">
                <a:latin typeface="Century Gothic"/>
                <a:cs typeface="Century Gothic"/>
              </a:rPr>
              <a:t>. </a:t>
            </a:r>
          </a:p>
          <a:p>
            <a:r>
              <a:rPr kumimoji="1" lang="en-US" altLang="zh-CN" dirty="0">
                <a:latin typeface="Century Gothic"/>
                <a:cs typeface="Century Gothic"/>
              </a:rPr>
              <a:t>You are writing a history of </a:t>
            </a:r>
            <a:r>
              <a:rPr kumimoji="1" lang="en-US" altLang="zh-CN" b="1" dirty="0">
                <a:latin typeface="Century Gothic"/>
                <a:cs typeface="Century Gothic"/>
              </a:rPr>
              <a:t>Donald Trump’s presidency</a:t>
            </a:r>
            <a:r>
              <a:rPr kumimoji="1" lang="en-US" altLang="zh-CN" dirty="0">
                <a:latin typeface="Century Gothic"/>
                <a:cs typeface="Century Gothic"/>
              </a:rPr>
              <a:t>, beginning with his inauguration on January 20, 2017. </a:t>
            </a:r>
          </a:p>
          <a:p>
            <a:r>
              <a:rPr kumimoji="1" lang="en-US" altLang="zh-CN" dirty="0">
                <a:latin typeface="Century Gothic"/>
                <a:cs typeface="Century Gothic"/>
              </a:rPr>
              <a:t>You are trying to gauge his popularity at the start of his presidency by determining the </a:t>
            </a:r>
            <a:r>
              <a:rPr kumimoji="1" lang="en-US" altLang="zh-CN" b="1" dirty="0">
                <a:latin typeface="Century Gothic"/>
                <a:cs typeface="Century Gothic"/>
              </a:rPr>
              <a:t>size of the crowd at his inauguration</a:t>
            </a:r>
            <a:r>
              <a:rPr kumimoji="1" lang="en-US" altLang="zh-CN" dirty="0">
                <a:latin typeface="Century Gothic"/>
                <a:cs typeface="Century Gothic"/>
              </a:rPr>
              <a:t>. </a:t>
            </a:r>
          </a:p>
          <a:p>
            <a:r>
              <a:rPr kumimoji="1" lang="en-US" altLang="zh-CN" dirty="0">
                <a:latin typeface="Century Gothic"/>
                <a:cs typeface="Century Gothic"/>
              </a:rPr>
              <a:t>However, there is a problem. As a historian, you must come to a conclusion on this issue, BUT there is </a:t>
            </a:r>
            <a:r>
              <a:rPr kumimoji="1" lang="en-US" altLang="zh-CN" b="1" dirty="0">
                <a:latin typeface="Century Gothic"/>
                <a:cs typeface="Century Gothic"/>
              </a:rPr>
              <a:t>conflicting evidence</a:t>
            </a:r>
            <a:r>
              <a:rPr kumimoji="1" lang="en-US" altLang="zh-CN" dirty="0">
                <a:latin typeface="Century Gothic"/>
                <a:cs typeface="Century Gothic"/>
              </a:rPr>
              <a:t>!</a:t>
            </a:r>
          </a:p>
          <a:p>
            <a:r>
              <a:rPr kumimoji="1" lang="en-US" altLang="zh-CN" dirty="0">
                <a:latin typeface="Century Gothic"/>
                <a:cs typeface="Century Gothic"/>
              </a:rPr>
              <a:t>In your groups, use the “</a:t>
            </a:r>
            <a:r>
              <a:rPr kumimoji="1" lang="en-US" altLang="zh-CN" b="1" dirty="0">
                <a:latin typeface="Century Gothic"/>
                <a:cs typeface="Century Gothic"/>
              </a:rPr>
              <a:t>sourcing</a:t>
            </a:r>
            <a:r>
              <a:rPr kumimoji="1" lang="en-US" altLang="zh-CN" dirty="0">
                <a:latin typeface="Century Gothic"/>
                <a:cs typeface="Century Gothic"/>
              </a:rPr>
              <a:t>” process to analyze our primary sources for </a:t>
            </a:r>
            <a:r>
              <a:rPr kumimoji="1" lang="en-US" altLang="zh-CN" b="1" dirty="0">
                <a:latin typeface="Century Gothic"/>
                <a:cs typeface="Century Gothic"/>
              </a:rPr>
              <a:t>reliability</a:t>
            </a:r>
            <a:r>
              <a:rPr kumimoji="1" lang="en-US" altLang="zh-CN" dirty="0">
                <a:latin typeface="Century Gothic"/>
                <a:cs typeface="Century Gothic"/>
              </a:rPr>
              <a:t> and </a:t>
            </a:r>
            <a:r>
              <a:rPr kumimoji="1" lang="en-US" altLang="zh-CN" b="1" dirty="0">
                <a:latin typeface="Century Gothic"/>
                <a:cs typeface="Century Gothic"/>
              </a:rPr>
              <a:t>bias</a:t>
            </a:r>
            <a:r>
              <a:rPr kumimoji="1" lang="en-US" altLang="zh-CN" dirty="0">
                <a:latin typeface="Century Gothic"/>
                <a:cs typeface="Century Gothic"/>
              </a:rPr>
              <a:t>, and then come to a conclusion on the big question.</a:t>
            </a:r>
          </a:p>
        </p:txBody>
      </p:sp>
      <p:sp>
        <p:nvSpPr>
          <p:cNvPr id="5" name="Title 1"/>
          <p:cNvSpPr txBox="1">
            <a:spLocks/>
          </p:cNvSpPr>
          <p:nvPr/>
        </p:nvSpPr>
        <p:spPr>
          <a:xfrm>
            <a:off x="0" y="365126"/>
            <a:ext cx="91440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zh-CN" dirty="0">
                <a:latin typeface="Century Gothic"/>
                <a:cs typeface="Century Gothic"/>
              </a:rPr>
              <a:t>Activity: Future Historian</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273770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952" y="1895641"/>
            <a:ext cx="9144000" cy="4804704"/>
          </a:xfrm>
        </p:spPr>
        <p:txBody>
          <a:bodyPr>
            <a:normAutofit fontScale="92500" lnSpcReduction="10000"/>
          </a:bodyPr>
          <a:lstStyle/>
          <a:p>
            <a:pPr marL="0" indent="0">
              <a:buNone/>
            </a:pPr>
            <a:r>
              <a:rPr kumimoji="1" lang="en-US" altLang="zh-CN" b="1" dirty="0">
                <a:latin typeface="Century Gothic" charset="0"/>
                <a:ea typeface="Century Gothic" charset="0"/>
                <a:cs typeface="Century Gothic" charset="0"/>
              </a:rPr>
              <a:t>Before</a:t>
            </a:r>
            <a:r>
              <a:rPr kumimoji="1" lang="en-US" altLang="zh-CN" dirty="0">
                <a:latin typeface="Century Gothic" charset="0"/>
                <a:ea typeface="Century Gothic" charset="0"/>
                <a:cs typeface="Century Gothic" charset="0"/>
              </a:rPr>
              <a:t> reading the document, ask yourself:</a:t>
            </a:r>
          </a:p>
          <a:p>
            <a:r>
              <a:rPr kumimoji="1" lang="en-US" altLang="zh-CN" dirty="0">
                <a:latin typeface="Century Gothic" charset="0"/>
                <a:ea typeface="Century Gothic" charset="0"/>
                <a:cs typeface="Century Gothic" charset="0"/>
              </a:rPr>
              <a:t>What type of source is this?</a:t>
            </a:r>
          </a:p>
          <a:p>
            <a:r>
              <a:rPr kumimoji="1" lang="en-US" altLang="zh-CN" dirty="0">
                <a:latin typeface="Century Gothic" charset="0"/>
                <a:ea typeface="Century Gothic" charset="0"/>
                <a:cs typeface="Century Gothic" charset="0"/>
              </a:rPr>
              <a:t>Who wrote/created this?</a:t>
            </a:r>
          </a:p>
          <a:p>
            <a:r>
              <a:rPr kumimoji="1" lang="en-US" altLang="zh-CN" dirty="0">
                <a:latin typeface="Century Gothic" charset="0"/>
                <a:ea typeface="Century Gothic" charset="0"/>
                <a:cs typeface="Century Gothic" charset="0"/>
              </a:rPr>
              <a:t>When and where was it written/created?</a:t>
            </a:r>
          </a:p>
          <a:p>
            <a:r>
              <a:rPr kumimoji="1" lang="en-US" altLang="zh-CN" dirty="0">
                <a:latin typeface="Century Gothic" charset="0"/>
                <a:ea typeface="Century Gothic" charset="0"/>
                <a:cs typeface="Century Gothic" charset="0"/>
              </a:rPr>
              <a:t>Why was it written/created? (the purpose)</a:t>
            </a:r>
          </a:p>
          <a:p>
            <a:r>
              <a:rPr kumimoji="1" lang="en-US" altLang="zh-CN" dirty="0">
                <a:latin typeface="Century Gothic" charset="0"/>
                <a:ea typeface="Century Gothic" charset="0"/>
                <a:cs typeface="Century Gothic" charset="0"/>
              </a:rPr>
              <a:t>Who was the intended audience?</a:t>
            </a:r>
          </a:p>
          <a:p>
            <a:pPr marL="0" indent="0">
              <a:buNone/>
            </a:pPr>
            <a:endParaRPr kumimoji="1" lang="en-US" altLang="zh-CN" sz="1100" b="1" dirty="0">
              <a:latin typeface="Century Gothic" charset="0"/>
              <a:ea typeface="Century Gothic" charset="0"/>
              <a:cs typeface="Century Gothic" charset="0"/>
            </a:endParaRPr>
          </a:p>
          <a:p>
            <a:pPr marL="0" indent="0">
              <a:buNone/>
            </a:pPr>
            <a:r>
              <a:rPr kumimoji="1" lang="en-US" altLang="zh-CN" dirty="0">
                <a:latin typeface="Century Gothic" charset="0"/>
                <a:ea typeface="Century Gothic" charset="0"/>
                <a:cs typeface="Century Gothic" charset="0"/>
              </a:rPr>
              <a:t>*Note: You may need to </a:t>
            </a:r>
            <a:r>
              <a:rPr kumimoji="1" lang="en-US" altLang="zh-CN" b="1" dirty="0">
                <a:latin typeface="Century Gothic" charset="0"/>
                <a:ea typeface="Century Gothic" charset="0"/>
                <a:cs typeface="Century Gothic" charset="0"/>
              </a:rPr>
              <a:t>infer</a:t>
            </a:r>
            <a:r>
              <a:rPr kumimoji="1" lang="en-US" altLang="zh-CN" dirty="0">
                <a:latin typeface="Century Gothic" charset="0"/>
                <a:ea typeface="Century Gothic" charset="0"/>
                <a:cs typeface="Century Gothic" charset="0"/>
              </a:rPr>
              <a:t> some of these answers.</a:t>
            </a:r>
          </a:p>
          <a:p>
            <a:pPr marL="0" indent="0">
              <a:buNone/>
            </a:pPr>
            <a:endParaRPr kumimoji="1" lang="en-US" altLang="zh-CN" sz="1100" dirty="0">
              <a:latin typeface="Century Gothic" charset="0"/>
              <a:ea typeface="Century Gothic" charset="0"/>
              <a:cs typeface="Century Gothic" charset="0"/>
            </a:endParaRPr>
          </a:p>
          <a:p>
            <a:pPr marL="0" indent="0">
              <a:buNone/>
            </a:pPr>
            <a:r>
              <a:rPr kumimoji="1" lang="en-US" altLang="zh-CN" b="1" dirty="0">
                <a:latin typeface="Century Gothic" charset="0"/>
                <a:ea typeface="Century Gothic" charset="0"/>
                <a:cs typeface="Century Gothic" charset="0"/>
              </a:rPr>
              <a:t>Assessment of reliability:</a:t>
            </a:r>
            <a:r>
              <a:rPr kumimoji="1" lang="en-US" altLang="zh-CN" dirty="0">
                <a:latin typeface="Century Gothic" charset="0"/>
                <a:ea typeface="Century Gothic" charset="0"/>
                <a:cs typeface="Century Gothic" charset="0"/>
              </a:rPr>
              <a:t> Even before reading the document, how reliable do you think it will be as a source of information?</a:t>
            </a:r>
            <a:endParaRPr kumimoji="1" lang="en-US" altLang="zh-CN" b="1" dirty="0">
              <a:latin typeface="Century Gothic" charset="0"/>
              <a:ea typeface="Century Gothic" charset="0"/>
              <a:cs typeface="Century Gothic" charset="0"/>
            </a:endParaRPr>
          </a:p>
        </p:txBody>
      </p:sp>
      <p:sp>
        <p:nvSpPr>
          <p:cNvPr id="5" name="Title 1"/>
          <p:cNvSpPr txBox="1">
            <a:spLocks/>
          </p:cNvSpPr>
          <p:nvPr/>
        </p:nvSpPr>
        <p:spPr>
          <a:xfrm>
            <a:off x="0" y="365126"/>
            <a:ext cx="91440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entury Gothic" charset="0"/>
                <a:ea typeface="Century Gothic" charset="0"/>
                <a:cs typeface="Century Gothic" charset="0"/>
              </a:rPr>
              <a:t>How to Source a Document: </a:t>
            </a:r>
          </a:p>
          <a:p>
            <a:pPr algn="ctr"/>
            <a:r>
              <a:rPr lang="en-US" dirty="0">
                <a:latin typeface="Century Gothic" charset="0"/>
                <a:ea typeface="Century Gothic" charset="0"/>
                <a:cs typeface="Century Gothic" charset="0"/>
              </a:rPr>
              <a:t>Before We Read</a:t>
            </a:r>
          </a:p>
        </p:txBody>
      </p:sp>
    </p:spTree>
    <p:extLst>
      <p:ext uri="{BB962C8B-B14F-4D97-AF65-F5344CB8AC3E}">
        <p14:creationId xmlns:p14="http://schemas.microsoft.com/office/powerpoint/2010/main" val="283458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79875"/>
            <a:ext cx="8686800" cy="4978125"/>
          </a:xfrm>
        </p:spPr>
        <p:txBody>
          <a:bodyPr>
            <a:normAutofit fontScale="85000" lnSpcReduction="20000"/>
          </a:bodyPr>
          <a:lstStyle/>
          <a:p>
            <a:pPr marL="0" indent="0">
              <a:buNone/>
            </a:pPr>
            <a:r>
              <a:rPr kumimoji="1" lang="en-US" altLang="zh-CN" b="1" dirty="0">
                <a:latin typeface="Century Gothic" charset="0"/>
                <a:ea typeface="Century Gothic" charset="0"/>
                <a:cs typeface="Century Gothic" charset="0"/>
              </a:rPr>
              <a:t>Sourcing Document A</a:t>
            </a:r>
          </a:p>
          <a:p>
            <a:pPr marL="0" indent="0">
              <a:buNone/>
            </a:pPr>
            <a:r>
              <a:rPr kumimoji="1" lang="en-US" altLang="zh-CN" b="1" dirty="0">
                <a:latin typeface="Century Gothic" charset="0"/>
                <a:ea typeface="Century Gothic" charset="0"/>
                <a:cs typeface="Century Gothic" charset="0"/>
              </a:rPr>
              <a:t>Instructions</a:t>
            </a:r>
            <a:r>
              <a:rPr kumimoji="1" lang="en-US" altLang="zh-CN" dirty="0">
                <a:latin typeface="Century Gothic" charset="0"/>
                <a:ea typeface="Century Gothic" charset="0"/>
                <a:cs typeface="Century Gothic" charset="0"/>
              </a:rPr>
              <a:t>: Turn to Document A of your Primary Source Pack. Before we read the document, use the “Document A: Sourcing” page to answer the following questions about Document A…</a:t>
            </a:r>
          </a:p>
          <a:p>
            <a:pPr marL="0" indent="0">
              <a:buNone/>
            </a:pPr>
            <a:endParaRPr kumimoji="1" lang="en-US" altLang="zh-CN" sz="1200" dirty="0">
              <a:latin typeface="Century Gothic" charset="0"/>
              <a:ea typeface="Century Gothic" charset="0"/>
              <a:cs typeface="Century Gothic" charset="0"/>
            </a:endParaRPr>
          </a:p>
          <a:p>
            <a:r>
              <a:rPr kumimoji="1" lang="en-US" altLang="zh-CN" dirty="0">
                <a:latin typeface="Century Gothic" charset="0"/>
                <a:ea typeface="Century Gothic" charset="0"/>
                <a:cs typeface="Century Gothic" charset="0"/>
              </a:rPr>
              <a:t>What type of source is this? (letter, diary, speech, etc…)</a:t>
            </a:r>
          </a:p>
          <a:p>
            <a:r>
              <a:rPr kumimoji="1" lang="en-US" altLang="zh-CN" dirty="0">
                <a:latin typeface="Century Gothic" charset="0"/>
                <a:ea typeface="Century Gothic" charset="0"/>
                <a:cs typeface="Century Gothic" charset="0"/>
              </a:rPr>
              <a:t>Who wrote/created this?</a:t>
            </a:r>
          </a:p>
          <a:p>
            <a:r>
              <a:rPr kumimoji="1" lang="en-US" altLang="zh-CN" dirty="0">
                <a:latin typeface="Century Gothic" charset="0"/>
                <a:ea typeface="Century Gothic" charset="0"/>
                <a:cs typeface="Century Gothic" charset="0"/>
              </a:rPr>
              <a:t>When and where was it written/created?</a:t>
            </a:r>
          </a:p>
          <a:p>
            <a:r>
              <a:rPr kumimoji="1" lang="en-US" altLang="zh-CN" dirty="0">
                <a:latin typeface="Century Gothic" charset="0"/>
                <a:ea typeface="Century Gothic" charset="0"/>
                <a:cs typeface="Century Gothic" charset="0"/>
              </a:rPr>
              <a:t>Why was it written/created? (the purpose)</a:t>
            </a:r>
          </a:p>
          <a:p>
            <a:r>
              <a:rPr kumimoji="1" lang="en-US" altLang="zh-CN" dirty="0">
                <a:latin typeface="Century Gothic" charset="0"/>
                <a:ea typeface="Century Gothic" charset="0"/>
                <a:cs typeface="Century Gothic" charset="0"/>
              </a:rPr>
              <a:t>Who was the intended audience?</a:t>
            </a:r>
          </a:p>
          <a:p>
            <a:endParaRPr kumimoji="1" lang="en-US" altLang="zh-CN" sz="1200" dirty="0">
              <a:latin typeface="Century Gothic" charset="0"/>
              <a:ea typeface="Century Gothic" charset="0"/>
              <a:cs typeface="Century Gothic" charset="0"/>
            </a:endParaRPr>
          </a:p>
          <a:p>
            <a:pPr marL="0" indent="0" algn="ctr">
              <a:buNone/>
            </a:pPr>
            <a:r>
              <a:rPr kumimoji="1" lang="en-US" altLang="zh-CN" b="1" dirty="0">
                <a:latin typeface="Century Gothic" charset="0"/>
                <a:ea typeface="Century Gothic" charset="0"/>
                <a:cs typeface="Century Gothic" charset="0"/>
              </a:rPr>
              <a:t>On a scale of 1-4, how reliable do you think the information in this source will be? Why? (1=totally unreliable, 4=very reliable)</a:t>
            </a:r>
          </a:p>
        </p:txBody>
      </p:sp>
      <p:sp>
        <p:nvSpPr>
          <p:cNvPr id="5" name="Title 1"/>
          <p:cNvSpPr txBox="1">
            <a:spLocks/>
          </p:cNvSpPr>
          <p:nvPr/>
        </p:nvSpPr>
        <p:spPr>
          <a:xfrm>
            <a:off x="0" y="365126"/>
            <a:ext cx="91440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entury Gothic" charset="0"/>
                <a:ea typeface="Century Gothic" charset="0"/>
                <a:cs typeface="Century Gothic" charset="0"/>
              </a:rPr>
              <a:t>Sourcing: </a:t>
            </a:r>
          </a:p>
          <a:p>
            <a:pPr algn="ctr"/>
            <a:r>
              <a:rPr lang="en-US" dirty="0">
                <a:latin typeface="Century Gothic" charset="0"/>
                <a:ea typeface="Century Gothic" charset="0"/>
                <a:cs typeface="Century Gothic" charset="0"/>
              </a:rPr>
              <a:t>Before We Read</a:t>
            </a:r>
          </a:p>
        </p:txBody>
      </p:sp>
    </p:spTree>
    <p:extLst>
      <p:ext uri="{BB962C8B-B14F-4D97-AF65-F5344CB8AC3E}">
        <p14:creationId xmlns:p14="http://schemas.microsoft.com/office/powerpoint/2010/main" val="153557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896" y="1911407"/>
            <a:ext cx="8592207" cy="5167311"/>
          </a:xfrm>
        </p:spPr>
        <p:txBody>
          <a:bodyPr>
            <a:normAutofit/>
          </a:bodyPr>
          <a:lstStyle/>
          <a:p>
            <a:pPr marL="0" indent="0">
              <a:buNone/>
            </a:pPr>
            <a:r>
              <a:rPr kumimoji="1" lang="en-US" altLang="zh-CN" sz="2600" b="1" dirty="0">
                <a:latin typeface="Century Gothic" charset="0"/>
                <a:ea typeface="Century Gothic" charset="0"/>
                <a:cs typeface="Century Gothic" charset="0"/>
              </a:rPr>
              <a:t>During</a:t>
            </a:r>
            <a:r>
              <a:rPr kumimoji="1" lang="en-US" altLang="zh-CN" sz="2600" dirty="0">
                <a:latin typeface="Century Gothic" charset="0"/>
                <a:ea typeface="Century Gothic" charset="0"/>
                <a:cs typeface="Century Gothic" charset="0"/>
              </a:rPr>
              <a:t> your reading of the document, ask yourself:</a:t>
            </a:r>
          </a:p>
          <a:p>
            <a:r>
              <a:rPr kumimoji="1" lang="en-US" altLang="zh-CN" sz="2600" dirty="0">
                <a:latin typeface="Century Gothic" charset="0"/>
                <a:ea typeface="Century Gothic" charset="0"/>
                <a:cs typeface="Century Gothic" charset="0"/>
              </a:rPr>
              <a:t>What claims does the author make?</a:t>
            </a:r>
          </a:p>
          <a:p>
            <a:r>
              <a:rPr kumimoji="1" lang="en-US" altLang="zh-CN" sz="2600" dirty="0">
                <a:latin typeface="Century Gothic" charset="0"/>
                <a:ea typeface="Century Gothic" charset="0"/>
                <a:cs typeface="Century Gothic" charset="0"/>
              </a:rPr>
              <a:t>What evidence does the author use?</a:t>
            </a:r>
          </a:p>
          <a:p>
            <a:r>
              <a:rPr kumimoji="1" lang="en-US" altLang="zh-CN" sz="2600" dirty="0">
                <a:latin typeface="Century Gothic" charset="0"/>
                <a:ea typeface="Century Gothic" charset="0"/>
                <a:cs typeface="Century Gothic" charset="0"/>
              </a:rPr>
              <a:t>What is the </a:t>
            </a:r>
            <a:r>
              <a:rPr kumimoji="1" lang="en-US" altLang="zh-CN" sz="2600" b="1" dirty="0">
                <a:latin typeface="Century Gothic" charset="0"/>
                <a:ea typeface="Century Gothic" charset="0"/>
                <a:cs typeface="Century Gothic" charset="0"/>
              </a:rPr>
              <a:t>tone</a:t>
            </a:r>
            <a:r>
              <a:rPr kumimoji="1" lang="en-US" altLang="zh-CN" sz="2600" dirty="0">
                <a:latin typeface="Century Gothic" charset="0"/>
                <a:ea typeface="Century Gothic" charset="0"/>
                <a:cs typeface="Century Gothic" charset="0"/>
              </a:rPr>
              <a:t> of the document? Is it too positive or too negative? Is it exaggerated or understated?</a:t>
            </a:r>
          </a:p>
          <a:p>
            <a:pPr marL="0" indent="0">
              <a:buNone/>
            </a:pPr>
            <a:endParaRPr kumimoji="1" lang="en-US" altLang="zh-CN" sz="2600" dirty="0">
              <a:latin typeface="Century Gothic" charset="0"/>
              <a:ea typeface="Century Gothic" charset="0"/>
              <a:cs typeface="Century Gothic" charset="0"/>
            </a:endParaRPr>
          </a:p>
          <a:p>
            <a:pPr marL="0" indent="0">
              <a:buNone/>
            </a:pPr>
            <a:r>
              <a:rPr kumimoji="1" lang="en-US" altLang="zh-CN" sz="2600" b="1" dirty="0">
                <a:latin typeface="Century Gothic" charset="0"/>
                <a:ea typeface="Century Gothic" charset="0"/>
                <a:cs typeface="Century Gothic" charset="0"/>
              </a:rPr>
              <a:t>Re-assessment of Reliability</a:t>
            </a:r>
            <a:r>
              <a:rPr kumimoji="1" lang="en-US" altLang="zh-CN" sz="2600" dirty="0">
                <a:latin typeface="Century Gothic" charset="0"/>
                <a:ea typeface="Century Gothic" charset="0"/>
                <a:cs typeface="Century Gothic" charset="0"/>
              </a:rPr>
              <a:t>: How reliable or biased do you think this source is now? </a:t>
            </a:r>
          </a:p>
          <a:p>
            <a:pPr marL="0" indent="0">
              <a:buNone/>
            </a:pPr>
            <a:r>
              <a:rPr kumimoji="1" lang="en-US" altLang="zh-CN" sz="2600" dirty="0">
                <a:latin typeface="Century Gothic" charset="0"/>
                <a:ea typeface="Century Gothic" charset="0"/>
                <a:cs typeface="Century Gothic" charset="0"/>
              </a:rPr>
              <a:t>Did the reading of this document confirm or change your assessment of reliability?</a:t>
            </a:r>
            <a:endParaRPr kumimoji="1" lang="en-US" altLang="zh-CN" sz="2600" b="1" dirty="0">
              <a:latin typeface="Century Gothic" charset="0"/>
              <a:ea typeface="Century Gothic" charset="0"/>
              <a:cs typeface="Century Gothic" charset="0"/>
            </a:endParaRPr>
          </a:p>
          <a:p>
            <a:pPr marL="0" indent="0">
              <a:buNone/>
            </a:pPr>
            <a:endParaRPr kumimoji="1" lang="en-US" altLang="zh-CN" sz="2600" b="1" dirty="0">
              <a:latin typeface="Century Gothic" charset="0"/>
              <a:ea typeface="Century Gothic" charset="0"/>
              <a:cs typeface="Century Gothic" charset="0"/>
            </a:endParaRPr>
          </a:p>
        </p:txBody>
      </p:sp>
      <p:sp>
        <p:nvSpPr>
          <p:cNvPr id="5" name="Title 1"/>
          <p:cNvSpPr txBox="1">
            <a:spLocks/>
          </p:cNvSpPr>
          <p:nvPr/>
        </p:nvSpPr>
        <p:spPr>
          <a:xfrm>
            <a:off x="0" y="365126"/>
            <a:ext cx="91440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entury Gothic" charset="0"/>
                <a:ea typeface="Century Gothic" charset="0"/>
                <a:cs typeface="Century Gothic" charset="0"/>
              </a:rPr>
              <a:t>Sourcing: </a:t>
            </a:r>
          </a:p>
          <a:p>
            <a:pPr algn="ctr"/>
            <a:r>
              <a:rPr lang="en-US" dirty="0">
                <a:latin typeface="Century Gothic" charset="0"/>
                <a:ea typeface="Century Gothic" charset="0"/>
                <a:cs typeface="Century Gothic" charset="0"/>
              </a:rPr>
              <a:t>While We Read</a:t>
            </a:r>
          </a:p>
        </p:txBody>
      </p:sp>
    </p:spTree>
    <p:extLst>
      <p:ext uri="{BB962C8B-B14F-4D97-AF65-F5344CB8AC3E}">
        <p14:creationId xmlns:p14="http://schemas.microsoft.com/office/powerpoint/2010/main" val="389464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241" y="1690689"/>
            <a:ext cx="8907517" cy="5167311"/>
          </a:xfrm>
        </p:spPr>
        <p:txBody>
          <a:bodyPr>
            <a:noAutofit/>
          </a:bodyPr>
          <a:lstStyle/>
          <a:p>
            <a:pPr marL="0" indent="0">
              <a:buNone/>
            </a:pPr>
            <a:r>
              <a:rPr kumimoji="1" lang="en-US" altLang="zh-CN" sz="2600" b="1" dirty="0">
                <a:latin typeface="Century Gothic" charset="0"/>
                <a:ea typeface="Century Gothic" charset="0"/>
                <a:cs typeface="Century Gothic" charset="0"/>
              </a:rPr>
              <a:t>Sourcing Document A</a:t>
            </a:r>
            <a:endParaRPr kumimoji="1" lang="en-US" altLang="zh-CN" sz="2600" dirty="0">
              <a:latin typeface="Century Gothic" charset="0"/>
              <a:ea typeface="Century Gothic" charset="0"/>
              <a:cs typeface="Century Gothic" charset="0"/>
            </a:endParaRPr>
          </a:p>
          <a:p>
            <a:pPr marL="0" indent="0">
              <a:buNone/>
            </a:pPr>
            <a:r>
              <a:rPr kumimoji="1" lang="en-US" altLang="zh-CN" sz="2600" dirty="0">
                <a:latin typeface="Century Gothic" charset="0"/>
                <a:ea typeface="Century Gothic" charset="0"/>
                <a:cs typeface="Century Gothic" charset="0"/>
              </a:rPr>
              <a:t>Let’s try to answer our “While we read” sourcing questions…</a:t>
            </a:r>
          </a:p>
          <a:p>
            <a:r>
              <a:rPr kumimoji="1" lang="en-US" altLang="zh-CN" sz="2600" dirty="0">
                <a:latin typeface="Century Gothic" charset="0"/>
                <a:ea typeface="Century Gothic" charset="0"/>
                <a:cs typeface="Century Gothic" charset="0"/>
              </a:rPr>
              <a:t>What claims does the author make?</a:t>
            </a:r>
          </a:p>
          <a:p>
            <a:r>
              <a:rPr kumimoji="1" lang="en-US" altLang="zh-CN" sz="2600" dirty="0">
                <a:latin typeface="Century Gothic" charset="0"/>
                <a:ea typeface="Century Gothic" charset="0"/>
                <a:cs typeface="Century Gothic" charset="0"/>
              </a:rPr>
              <a:t>What evidence does the author use?</a:t>
            </a:r>
          </a:p>
          <a:p>
            <a:r>
              <a:rPr kumimoji="1" lang="en-US" altLang="zh-CN" sz="2600" dirty="0">
                <a:latin typeface="Century Gothic" charset="0"/>
                <a:ea typeface="Century Gothic" charset="0"/>
                <a:cs typeface="Century Gothic" charset="0"/>
              </a:rPr>
              <a:t>What is the </a:t>
            </a:r>
            <a:r>
              <a:rPr kumimoji="1" lang="en-US" altLang="zh-CN" sz="2600" b="1" dirty="0">
                <a:latin typeface="Century Gothic" charset="0"/>
                <a:ea typeface="Century Gothic" charset="0"/>
                <a:cs typeface="Century Gothic" charset="0"/>
              </a:rPr>
              <a:t>tone</a:t>
            </a:r>
            <a:r>
              <a:rPr kumimoji="1" lang="en-US" altLang="zh-CN" sz="2600" dirty="0">
                <a:latin typeface="Century Gothic" charset="0"/>
                <a:ea typeface="Century Gothic" charset="0"/>
                <a:cs typeface="Century Gothic" charset="0"/>
              </a:rPr>
              <a:t> of the document? </a:t>
            </a:r>
          </a:p>
          <a:p>
            <a:endParaRPr kumimoji="1" lang="en-US" altLang="zh-CN" sz="1000" dirty="0">
              <a:latin typeface="Century Gothic" charset="0"/>
              <a:ea typeface="Century Gothic" charset="0"/>
              <a:cs typeface="Century Gothic" charset="0"/>
            </a:endParaRPr>
          </a:p>
          <a:p>
            <a:pPr marL="0" indent="0" algn="ctr">
              <a:buNone/>
            </a:pPr>
            <a:r>
              <a:rPr kumimoji="1" lang="en-US" altLang="zh-CN" sz="2600" b="1" dirty="0">
                <a:latin typeface="Century Gothic" charset="0"/>
                <a:ea typeface="Century Gothic" charset="0"/>
                <a:cs typeface="Century Gothic" charset="0"/>
              </a:rPr>
              <a:t>After your close reading of the document, how reliable do you think the information in this source is now? (1=totally unreliable, 4=very reliable)</a:t>
            </a:r>
          </a:p>
          <a:p>
            <a:pPr marL="0" indent="0" algn="ctr">
              <a:buNone/>
            </a:pPr>
            <a:r>
              <a:rPr kumimoji="1" lang="en-US" altLang="zh-CN" sz="2600" b="1" dirty="0">
                <a:latin typeface="Century Gothic" charset="0"/>
                <a:ea typeface="Century Gothic" charset="0"/>
                <a:cs typeface="Century Gothic" charset="0"/>
              </a:rPr>
              <a:t>Did your close reading confirm or change your initial judgment of reliability? Why?</a:t>
            </a:r>
          </a:p>
        </p:txBody>
      </p:sp>
      <p:sp>
        <p:nvSpPr>
          <p:cNvPr id="5" name="Title 1"/>
          <p:cNvSpPr txBox="1">
            <a:spLocks/>
          </p:cNvSpPr>
          <p:nvPr/>
        </p:nvSpPr>
        <p:spPr>
          <a:xfrm>
            <a:off x="0" y="365126"/>
            <a:ext cx="91440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entury Gothic" charset="0"/>
                <a:ea typeface="Century Gothic" charset="0"/>
                <a:cs typeface="Century Gothic" charset="0"/>
              </a:rPr>
              <a:t>Sourcing: </a:t>
            </a:r>
          </a:p>
          <a:p>
            <a:pPr algn="ctr"/>
            <a:r>
              <a:rPr lang="en-US" dirty="0">
                <a:latin typeface="Century Gothic" charset="0"/>
                <a:ea typeface="Century Gothic" charset="0"/>
                <a:cs typeface="Century Gothic" charset="0"/>
              </a:rPr>
              <a:t>While We Read</a:t>
            </a:r>
          </a:p>
        </p:txBody>
      </p:sp>
    </p:spTree>
    <p:extLst>
      <p:ext uri="{BB962C8B-B14F-4D97-AF65-F5344CB8AC3E}">
        <p14:creationId xmlns:p14="http://schemas.microsoft.com/office/powerpoint/2010/main" val="107907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842" y="1832579"/>
            <a:ext cx="8671034" cy="5167311"/>
          </a:xfrm>
        </p:spPr>
        <p:txBody>
          <a:bodyPr>
            <a:normAutofit/>
          </a:bodyPr>
          <a:lstStyle/>
          <a:p>
            <a:pPr marL="0" indent="0">
              <a:buNone/>
            </a:pPr>
            <a:r>
              <a:rPr kumimoji="1" lang="en-US" altLang="zh-CN" sz="2600" b="1" dirty="0">
                <a:latin typeface="Century Gothic" charset="0"/>
                <a:ea typeface="Century Gothic" charset="0"/>
                <a:cs typeface="Century Gothic" charset="0"/>
              </a:rPr>
              <a:t>After</a:t>
            </a:r>
            <a:r>
              <a:rPr kumimoji="1" lang="en-US" altLang="zh-CN" sz="2600" dirty="0">
                <a:latin typeface="Century Gothic" charset="0"/>
                <a:ea typeface="Century Gothic" charset="0"/>
                <a:cs typeface="Century Gothic" charset="0"/>
              </a:rPr>
              <a:t> reading the document, ask yourself:</a:t>
            </a:r>
          </a:p>
          <a:p>
            <a:r>
              <a:rPr kumimoji="1" lang="en-US" altLang="zh-CN" sz="2600" dirty="0">
                <a:latin typeface="Century Gothic" charset="0"/>
                <a:ea typeface="Century Gothic" charset="0"/>
                <a:cs typeface="Century Gothic" charset="0"/>
              </a:rPr>
              <a:t>How does the </a:t>
            </a:r>
            <a:r>
              <a:rPr kumimoji="1" lang="en-US" altLang="zh-CN" sz="2600" b="1" dirty="0">
                <a:latin typeface="Century Gothic" charset="0"/>
                <a:ea typeface="Century Gothic" charset="0"/>
                <a:cs typeface="Century Gothic" charset="0"/>
              </a:rPr>
              <a:t>context</a:t>
            </a:r>
            <a:r>
              <a:rPr kumimoji="1" lang="en-US" altLang="zh-CN" sz="2600" dirty="0">
                <a:latin typeface="Century Gothic" charset="0"/>
                <a:ea typeface="Century Gothic" charset="0"/>
                <a:cs typeface="Century Gothic" charset="0"/>
              </a:rPr>
              <a:t> of the time add to our understanding of this document?</a:t>
            </a:r>
          </a:p>
          <a:p>
            <a:r>
              <a:rPr kumimoji="1" lang="en-US" altLang="zh-CN" sz="2600" dirty="0">
                <a:latin typeface="Century Gothic" charset="0"/>
                <a:ea typeface="Century Gothic" charset="0"/>
                <a:cs typeface="Century Gothic" charset="0"/>
              </a:rPr>
              <a:t>Do other sources </a:t>
            </a:r>
            <a:r>
              <a:rPr kumimoji="1" lang="en-US" altLang="zh-CN" sz="2600" b="1" dirty="0">
                <a:latin typeface="Century Gothic" charset="0"/>
                <a:ea typeface="Century Gothic" charset="0"/>
                <a:cs typeface="Century Gothic" charset="0"/>
              </a:rPr>
              <a:t>corroborate</a:t>
            </a:r>
            <a:r>
              <a:rPr kumimoji="1" lang="en-US" altLang="zh-CN" sz="2600" dirty="0">
                <a:latin typeface="Century Gothic" charset="0"/>
                <a:ea typeface="Century Gothic" charset="0"/>
                <a:cs typeface="Century Gothic" charset="0"/>
              </a:rPr>
              <a:t> what is said in this document?</a:t>
            </a:r>
          </a:p>
          <a:p>
            <a:pPr marL="0" indent="0">
              <a:buNone/>
            </a:pPr>
            <a:endParaRPr kumimoji="1" lang="en-US" altLang="zh-CN" sz="2600" dirty="0">
              <a:latin typeface="Century Gothic" charset="0"/>
              <a:ea typeface="Century Gothic" charset="0"/>
              <a:cs typeface="Century Gothic" charset="0"/>
            </a:endParaRPr>
          </a:p>
          <a:p>
            <a:pPr marL="0" indent="0" algn="ctr">
              <a:buNone/>
            </a:pPr>
            <a:r>
              <a:rPr kumimoji="1" lang="en-US" altLang="zh-CN" sz="2600" b="1" dirty="0">
                <a:latin typeface="Century Gothic" charset="0"/>
                <a:ea typeface="Century Gothic" charset="0"/>
                <a:cs typeface="Century Gothic" charset="0"/>
              </a:rPr>
              <a:t>Re-assessment of Reliability</a:t>
            </a:r>
            <a:r>
              <a:rPr kumimoji="1" lang="en-US" altLang="zh-CN" sz="2600" dirty="0">
                <a:latin typeface="Century Gothic" charset="0"/>
                <a:ea typeface="Century Gothic" charset="0"/>
                <a:cs typeface="Century Gothic" charset="0"/>
              </a:rPr>
              <a:t>: How reliable or biased do you think this source is now? </a:t>
            </a:r>
          </a:p>
          <a:p>
            <a:pPr marL="0" indent="0" algn="ctr">
              <a:buNone/>
            </a:pPr>
            <a:endParaRPr kumimoji="1" lang="en-US" altLang="zh-CN" sz="600" dirty="0">
              <a:latin typeface="Century Gothic" charset="0"/>
              <a:ea typeface="Century Gothic" charset="0"/>
              <a:cs typeface="Century Gothic" charset="0"/>
            </a:endParaRPr>
          </a:p>
          <a:p>
            <a:pPr marL="0" indent="0" algn="ctr">
              <a:buNone/>
            </a:pPr>
            <a:r>
              <a:rPr kumimoji="1" lang="en-US" altLang="zh-CN" sz="2600" dirty="0">
                <a:latin typeface="Century Gothic" charset="0"/>
                <a:ea typeface="Century Gothic" charset="0"/>
                <a:cs typeface="Century Gothic" charset="0"/>
              </a:rPr>
              <a:t>Did </a:t>
            </a:r>
            <a:r>
              <a:rPr kumimoji="1" lang="en-US" altLang="zh-CN" sz="2600" b="1" dirty="0">
                <a:latin typeface="Century Gothic" charset="0"/>
                <a:ea typeface="Century Gothic" charset="0"/>
                <a:cs typeface="Century Gothic" charset="0"/>
              </a:rPr>
              <a:t>corroboration</a:t>
            </a:r>
            <a:r>
              <a:rPr kumimoji="1" lang="en-US" altLang="zh-CN" sz="2600" dirty="0">
                <a:latin typeface="Century Gothic" charset="0"/>
                <a:ea typeface="Century Gothic" charset="0"/>
                <a:cs typeface="Century Gothic" charset="0"/>
              </a:rPr>
              <a:t> and </a:t>
            </a:r>
            <a:r>
              <a:rPr kumimoji="1" lang="en-US" altLang="zh-CN" sz="2600" b="1" dirty="0">
                <a:latin typeface="Century Gothic" charset="0"/>
                <a:ea typeface="Century Gothic" charset="0"/>
                <a:cs typeface="Century Gothic" charset="0"/>
              </a:rPr>
              <a:t>contextualization</a:t>
            </a:r>
            <a:r>
              <a:rPr kumimoji="1" lang="en-US" altLang="zh-CN" sz="2600" dirty="0">
                <a:latin typeface="Century Gothic" charset="0"/>
                <a:ea typeface="Century Gothic" charset="0"/>
                <a:cs typeface="Century Gothic" charset="0"/>
              </a:rPr>
              <a:t> of this document confirm or change your assessment of reliability?</a:t>
            </a:r>
            <a:endParaRPr kumimoji="1" lang="en-US" altLang="zh-CN" sz="2600" b="1" dirty="0">
              <a:latin typeface="Century Gothic" charset="0"/>
              <a:ea typeface="Century Gothic" charset="0"/>
              <a:cs typeface="Century Gothic" charset="0"/>
            </a:endParaRPr>
          </a:p>
        </p:txBody>
      </p:sp>
      <p:sp>
        <p:nvSpPr>
          <p:cNvPr id="5" name="Title 1"/>
          <p:cNvSpPr txBox="1">
            <a:spLocks/>
          </p:cNvSpPr>
          <p:nvPr/>
        </p:nvSpPr>
        <p:spPr>
          <a:xfrm>
            <a:off x="0" y="365126"/>
            <a:ext cx="91440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entury Gothic" charset="0"/>
                <a:ea typeface="Century Gothic" charset="0"/>
                <a:cs typeface="Century Gothic" charset="0"/>
              </a:rPr>
              <a:t>Sourcing: </a:t>
            </a:r>
          </a:p>
          <a:p>
            <a:pPr algn="ctr"/>
            <a:r>
              <a:rPr lang="en-US" dirty="0">
                <a:latin typeface="Century Gothic" charset="0"/>
                <a:ea typeface="Century Gothic" charset="0"/>
                <a:cs typeface="Century Gothic" charset="0"/>
              </a:rPr>
              <a:t>After We Read</a:t>
            </a:r>
          </a:p>
        </p:txBody>
      </p:sp>
    </p:spTree>
    <p:extLst>
      <p:ext uri="{BB962C8B-B14F-4D97-AF65-F5344CB8AC3E}">
        <p14:creationId xmlns:p14="http://schemas.microsoft.com/office/powerpoint/2010/main" val="229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TotalTime>
  <Words>2901</Words>
  <Application>Microsoft Office PowerPoint</Application>
  <PresentationFormat>On-screen Show (4:3)</PresentationFormat>
  <Paragraphs>177</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Bebas</vt:lpstr>
      <vt:lpstr>Calibri</vt:lpstr>
      <vt:lpstr>Calibri Light</vt:lpstr>
      <vt:lpstr>Century Gothic</vt:lpstr>
      <vt:lpstr>Office Theme</vt:lpstr>
      <vt:lpstr>PowerPoint Presentation</vt:lpstr>
      <vt:lpstr>TODAY’S 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Kerri Martin</cp:lastModifiedBy>
  <cp:revision>18</cp:revision>
  <dcterms:created xsi:type="dcterms:W3CDTF">2018-12-16T16:45:26Z</dcterms:created>
  <dcterms:modified xsi:type="dcterms:W3CDTF">2020-09-10T13:44:56Z</dcterms:modified>
</cp:coreProperties>
</file>