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6"/>
  </p:notesMasterIdLst>
  <p:handoutMasterIdLst>
    <p:handoutMasterId r:id="rId27"/>
  </p:handoutMasterIdLst>
  <p:sldIdLst>
    <p:sldId id="256" r:id="rId3"/>
    <p:sldId id="278" r:id="rId4"/>
    <p:sldId id="279" r:id="rId5"/>
    <p:sldId id="280" r:id="rId6"/>
    <p:sldId id="281" r:id="rId7"/>
    <p:sldId id="257" r:id="rId8"/>
    <p:sldId id="258" r:id="rId9"/>
    <p:sldId id="260" r:id="rId10"/>
    <p:sldId id="261" r:id="rId11"/>
    <p:sldId id="262" r:id="rId12"/>
    <p:sldId id="284" r:id="rId13"/>
    <p:sldId id="285" r:id="rId14"/>
    <p:sldId id="263" r:id="rId15"/>
    <p:sldId id="266" r:id="rId16"/>
    <p:sldId id="283" r:id="rId17"/>
    <p:sldId id="267" r:id="rId18"/>
    <p:sldId id="270" r:id="rId19"/>
    <p:sldId id="271" r:id="rId20"/>
    <p:sldId id="273" r:id="rId21"/>
    <p:sldId id="275" r:id="rId22"/>
    <p:sldId id="276" r:id="rId23"/>
    <p:sldId id="277" r:id="rId24"/>
    <p:sldId id="286" r:id="rId25"/>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74" autoAdjust="0"/>
  </p:normalViewPr>
  <p:slideViewPr>
    <p:cSldViewPr>
      <p:cViewPr varScale="1">
        <p:scale>
          <a:sx n="72" d="100"/>
          <a:sy n="72" d="100"/>
        </p:scale>
        <p:origin x="660" y="90"/>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84AA43A-3F76-4A13-9CD6-36134EB429E3}" type="datetimeFigureOut">
              <a:rPr lang="en-US"/>
              <a:t>12/5/2017</a:t>
            </a:fld>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F674A4F-2B7A-4ECB-A400-260B2FFC03C1}" type="datetimeFigureOut">
              <a:rPr lang="en-US"/>
              <a:t>12/5/2017</a:t>
            </a:fld>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12/5/2017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12/5/2017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12/5/2017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12/5/2017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12/5/2017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12/5/2017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12/5/2017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12/5/2017</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 The First Peoples</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94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What’s in a Name?</a:t>
            </a:r>
          </a:p>
        </p:txBody>
      </p:sp>
      <p:sp>
        <p:nvSpPr>
          <p:cNvPr id="3" name="Content Placeholder 2"/>
          <p:cNvSpPr>
            <a:spLocks noGrp="1"/>
          </p:cNvSpPr>
          <p:nvPr>
            <p:ph idx="1"/>
          </p:nvPr>
        </p:nvSpPr>
        <p:spPr/>
        <p:txBody>
          <a:bodyPr/>
          <a:lstStyle/>
          <a:p>
            <a:r>
              <a:rPr lang="en-CA" dirty="0" err="1"/>
              <a:t>Colombus</a:t>
            </a:r>
            <a:r>
              <a:rPr lang="en-CA" dirty="0"/>
              <a:t> first used the word </a:t>
            </a:r>
            <a:r>
              <a:rPr lang="en-CA" i="1" dirty="0"/>
              <a:t>Indian</a:t>
            </a:r>
            <a:r>
              <a:rPr lang="en-CA" dirty="0"/>
              <a:t> to describe the natives of North American, because, when he arrived at the island of Dominica he thought he had reached the East Indies (India).</a:t>
            </a:r>
          </a:p>
          <a:p>
            <a:r>
              <a:rPr lang="en-CA" dirty="0"/>
              <a:t>The world </a:t>
            </a:r>
            <a:r>
              <a:rPr lang="en-CA" i="1" dirty="0"/>
              <a:t>Eskimo</a:t>
            </a:r>
            <a:r>
              <a:rPr lang="en-CA" dirty="0"/>
              <a:t>, first used by a French priest in the 1600s, means “eaters of raw meat”.</a:t>
            </a:r>
          </a:p>
          <a:p>
            <a:r>
              <a:rPr lang="en-CA" dirty="0"/>
              <a:t>Neither group uses those names for itself.</a:t>
            </a:r>
          </a:p>
          <a:p>
            <a:endParaRPr lang="en-CA" dirty="0"/>
          </a:p>
        </p:txBody>
      </p:sp>
    </p:spTree>
    <p:extLst>
      <p:ext uri="{BB962C8B-B14F-4D97-AF65-F5344CB8AC3E}">
        <p14:creationId xmlns:p14="http://schemas.microsoft.com/office/powerpoint/2010/main" val="9610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Aboriginal Names &amp; Their Meanings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90048490"/>
              </p:ext>
            </p:extLst>
          </p:nvPr>
        </p:nvGraphicFramePr>
        <p:xfrm>
          <a:off x="549796" y="1844824"/>
          <a:ext cx="11089234" cy="3627120"/>
        </p:xfrm>
        <a:graphic>
          <a:graphicData uri="http://schemas.openxmlformats.org/drawingml/2006/table">
            <a:tbl>
              <a:tblPr firstRow="1" bandRow="1">
                <a:tableStyleId>{BC89EF96-8CEA-46FF-86C4-4CE0E7609802}</a:tableStyleId>
              </a:tblPr>
              <a:tblGrid>
                <a:gridCol w="5544617">
                  <a:extLst>
                    <a:ext uri="{9D8B030D-6E8A-4147-A177-3AD203B41FA5}">
                      <a16:colId xmlns:a16="http://schemas.microsoft.com/office/drawing/2014/main" val="3228632156"/>
                    </a:ext>
                  </a:extLst>
                </a:gridCol>
                <a:gridCol w="5544617">
                  <a:extLst>
                    <a:ext uri="{9D8B030D-6E8A-4147-A177-3AD203B41FA5}">
                      <a16:colId xmlns:a16="http://schemas.microsoft.com/office/drawing/2014/main" val="4255980306"/>
                    </a:ext>
                  </a:extLst>
                </a:gridCol>
              </a:tblGrid>
              <a:tr h="370840">
                <a:tc gridSpan="2">
                  <a:txBody>
                    <a:bodyPr/>
                    <a:lstStyle/>
                    <a:p>
                      <a:r>
                        <a:rPr lang="en-CA" sz="2800" b="0" dirty="0"/>
                        <a:t>Assiniboine: people who use stones to cook</a:t>
                      </a:r>
                    </a:p>
                  </a:txBody>
                  <a:tcPr/>
                </a:tc>
                <a:tc hMerge="1">
                  <a:txBody>
                    <a:bodyPr/>
                    <a:lstStyle/>
                    <a:p>
                      <a:endParaRPr lang="en-CA" sz="2800" b="0" dirty="0"/>
                    </a:p>
                  </a:txBody>
                  <a:tcPr/>
                </a:tc>
                <a:extLst>
                  <a:ext uri="{0D108BD9-81ED-4DB2-BD59-A6C34878D82A}">
                    <a16:rowId xmlns:a16="http://schemas.microsoft.com/office/drawing/2014/main" val="2724348037"/>
                  </a:ext>
                </a:extLst>
              </a:tr>
              <a:tr h="370840">
                <a:tc>
                  <a:txBody>
                    <a:bodyPr/>
                    <a:lstStyle/>
                    <a:p>
                      <a:r>
                        <a:rPr lang="en-CA" sz="2800" b="0" dirty="0"/>
                        <a:t>Dene: the people</a:t>
                      </a:r>
                    </a:p>
                  </a:txBody>
                  <a:tcPr/>
                </a:tc>
                <a:tc>
                  <a:txBody>
                    <a:bodyPr/>
                    <a:lstStyle/>
                    <a:p>
                      <a:r>
                        <a:rPr lang="en-CA" sz="2800" b="0" dirty="0"/>
                        <a:t>Inuit: the people</a:t>
                      </a:r>
                    </a:p>
                  </a:txBody>
                  <a:tcPr/>
                </a:tc>
                <a:extLst>
                  <a:ext uri="{0D108BD9-81ED-4DB2-BD59-A6C34878D82A}">
                    <a16:rowId xmlns:a16="http://schemas.microsoft.com/office/drawing/2014/main" val="488015556"/>
                  </a:ext>
                </a:extLst>
              </a:tr>
              <a:tr h="370840">
                <a:tc>
                  <a:txBody>
                    <a:bodyPr/>
                    <a:lstStyle/>
                    <a:p>
                      <a:r>
                        <a:rPr lang="en-CA" sz="2800" b="0" dirty="0" err="1"/>
                        <a:t>Haida</a:t>
                      </a:r>
                      <a:r>
                        <a:rPr lang="en-CA" sz="2800" b="0" dirty="0"/>
                        <a:t>:</a:t>
                      </a:r>
                      <a:r>
                        <a:rPr lang="en-CA" sz="2800" b="0" baseline="0" dirty="0"/>
                        <a:t> the people</a:t>
                      </a:r>
                      <a:endParaRPr lang="en-CA" sz="2800" b="0" dirty="0"/>
                    </a:p>
                  </a:txBody>
                  <a:tcPr/>
                </a:tc>
                <a:tc>
                  <a:txBody>
                    <a:bodyPr/>
                    <a:lstStyle/>
                    <a:p>
                      <a:r>
                        <a:rPr lang="en-CA" sz="2800" b="0" dirty="0"/>
                        <a:t>Iroquois:</a:t>
                      </a:r>
                      <a:r>
                        <a:rPr lang="en-CA" sz="2800" b="0" baseline="0" dirty="0"/>
                        <a:t> poisonous snake</a:t>
                      </a:r>
                      <a:endParaRPr lang="en-CA" sz="2800" b="0" dirty="0"/>
                    </a:p>
                  </a:txBody>
                  <a:tcPr/>
                </a:tc>
                <a:extLst>
                  <a:ext uri="{0D108BD9-81ED-4DB2-BD59-A6C34878D82A}">
                    <a16:rowId xmlns:a16="http://schemas.microsoft.com/office/drawing/2014/main" val="1254558775"/>
                  </a:ext>
                </a:extLst>
              </a:tr>
              <a:tr h="370840">
                <a:tc>
                  <a:txBody>
                    <a:bodyPr/>
                    <a:lstStyle/>
                    <a:p>
                      <a:r>
                        <a:rPr lang="en-CA" sz="2800" b="0" dirty="0" err="1"/>
                        <a:t>Kutchin</a:t>
                      </a:r>
                      <a:r>
                        <a:rPr lang="en-CA" sz="2800" b="0" dirty="0"/>
                        <a:t>: the people</a:t>
                      </a:r>
                    </a:p>
                  </a:txBody>
                  <a:tcPr/>
                </a:tc>
                <a:tc>
                  <a:txBody>
                    <a:bodyPr/>
                    <a:lstStyle/>
                    <a:p>
                      <a:r>
                        <a:rPr lang="en-CA" sz="2800" b="0" dirty="0"/>
                        <a:t>Mi’kmaq: allies or friends</a:t>
                      </a:r>
                    </a:p>
                  </a:txBody>
                  <a:tcPr/>
                </a:tc>
                <a:extLst>
                  <a:ext uri="{0D108BD9-81ED-4DB2-BD59-A6C34878D82A}">
                    <a16:rowId xmlns:a16="http://schemas.microsoft.com/office/drawing/2014/main" val="3041606022"/>
                  </a:ext>
                </a:extLst>
              </a:tr>
              <a:tr h="370840">
                <a:tc>
                  <a:txBody>
                    <a:bodyPr/>
                    <a:lstStyle/>
                    <a:p>
                      <a:r>
                        <a:rPr lang="en-CA" sz="2800" b="0" dirty="0"/>
                        <a:t>Mohawk: man eater</a:t>
                      </a:r>
                    </a:p>
                  </a:txBody>
                  <a:tcPr/>
                </a:tc>
                <a:tc>
                  <a:txBody>
                    <a:bodyPr/>
                    <a:lstStyle/>
                    <a:p>
                      <a:r>
                        <a:rPr lang="en-CA" sz="2800" b="0" dirty="0"/>
                        <a:t>Ottawa: traders</a:t>
                      </a:r>
                    </a:p>
                  </a:txBody>
                  <a:tcPr/>
                </a:tc>
                <a:extLst>
                  <a:ext uri="{0D108BD9-81ED-4DB2-BD59-A6C34878D82A}">
                    <a16:rowId xmlns:a16="http://schemas.microsoft.com/office/drawing/2014/main" val="694939701"/>
                  </a:ext>
                </a:extLst>
              </a:tr>
              <a:tr h="370840">
                <a:tc>
                  <a:txBody>
                    <a:bodyPr/>
                    <a:lstStyle/>
                    <a:p>
                      <a:r>
                        <a:rPr lang="en-CA" sz="2800" b="0" dirty="0"/>
                        <a:t>Salish: the people</a:t>
                      </a:r>
                    </a:p>
                  </a:txBody>
                  <a:tcPr/>
                </a:tc>
                <a:tc>
                  <a:txBody>
                    <a:bodyPr/>
                    <a:lstStyle/>
                    <a:p>
                      <a:r>
                        <a:rPr lang="en-CA" sz="2800" b="0" dirty="0"/>
                        <a:t>Naskapi: rude people</a:t>
                      </a:r>
                    </a:p>
                  </a:txBody>
                  <a:tcPr/>
                </a:tc>
                <a:extLst>
                  <a:ext uri="{0D108BD9-81ED-4DB2-BD59-A6C34878D82A}">
                    <a16:rowId xmlns:a16="http://schemas.microsoft.com/office/drawing/2014/main" val="855691583"/>
                  </a:ext>
                </a:extLst>
              </a:tr>
              <a:tr h="370840">
                <a:tc>
                  <a:txBody>
                    <a:bodyPr/>
                    <a:lstStyle/>
                    <a:p>
                      <a:r>
                        <a:rPr lang="en-CA" sz="2800" b="0" dirty="0"/>
                        <a:t>Dakota: allies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dirty="0"/>
                        <a:t>Beothuk:</a:t>
                      </a:r>
                      <a:r>
                        <a:rPr lang="en-CA" sz="2800" b="0" baseline="0" dirty="0"/>
                        <a:t> man or human</a:t>
                      </a:r>
                      <a:endParaRPr lang="en-CA" sz="2800" b="0" dirty="0"/>
                    </a:p>
                  </a:txBody>
                  <a:tcPr/>
                </a:tc>
                <a:extLst>
                  <a:ext uri="{0D108BD9-81ED-4DB2-BD59-A6C34878D82A}">
                    <a16:rowId xmlns:a16="http://schemas.microsoft.com/office/drawing/2014/main" val="1330299986"/>
                  </a:ext>
                </a:extLst>
              </a:tr>
            </a:tbl>
          </a:graphicData>
        </a:graphic>
      </p:graphicFrame>
      <p:sp>
        <p:nvSpPr>
          <p:cNvPr id="6" name="Rectangle 5"/>
          <p:cNvSpPr/>
          <p:nvPr/>
        </p:nvSpPr>
        <p:spPr>
          <a:xfrm>
            <a:off x="896288" y="5471944"/>
            <a:ext cx="10059164" cy="1323439"/>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nsolas" panose="020B0609020204030204" pitchFamily="49" charset="0"/>
              </a:rPr>
              <a:t>What does this tell us about </a:t>
            </a:r>
            <a:b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nsolas" panose="020B0609020204030204" pitchFamily="49" charset="0"/>
              </a:rPr>
            </a:b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nsolas" panose="020B0609020204030204" pitchFamily="49" charset="0"/>
              </a:rPr>
              <a:t>how the groups think of themselves?</a:t>
            </a:r>
          </a:p>
        </p:txBody>
      </p:sp>
    </p:spTree>
    <p:extLst>
      <p:ext uri="{BB962C8B-B14F-4D97-AF65-F5344CB8AC3E}">
        <p14:creationId xmlns:p14="http://schemas.microsoft.com/office/powerpoint/2010/main" val="322708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First Nations Theories of Origin</a:t>
            </a:r>
            <a:endParaRPr lang="fr-CA" dirty="0"/>
          </a:p>
        </p:txBody>
      </p:sp>
      <p:sp>
        <p:nvSpPr>
          <p:cNvPr id="5" name="Content Placeholder 4"/>
          <p:cNvSpPr>
            <a:spLocks noGrp="1"/>
          </p:cNvSpPr>
          <p:nvPr>
            <p:ph idx="1"/>
          </p:nvPr>
        </p:nvSpPr>
        <p:spPr>
          <a:xfrm>
            <a:off x="1522414" y="1700808"/>
            <a:ext cx="9144000" cy="2316088"/>
          </a:xfrm>
        </p:spPr>
        <p:txBody>
          <a:bodyPr>
            <a:normAutofit/>
          </a:bodyPr>
          <a:lstStyle/>
          <a:p>
            <a:r>
              <a:rPr lang="en-CA" sz="3200" dirty="0"/>
              <a:t>First Peoples’:</a:t>
            </a:r>
          </a:p>
          <a:p>
            <a:pPr lvl="1"/>
            <a:r>
              <a:rPr lang="en-CA" sz="2800" dirty="0"/>
              <a:t>Created in North America by the Creator</a:t>
            </a:r>
          </a:p>
          <a:p>
            <a:pPr lvl="1"/>
            <a:r>
              <a:rPr lang="en-CA" sz="2800" dirty="0"/>
              <a:t>Have always been there</a:t>
            </a:r>
          </a:p>
          <a:p>
            <a:r>
              <a:rPr lang="en-CA" sz="3200" dirty="0"/>
              <a:t>Supported by legends and oral histories</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4012" y="4016896"/>
            <a:ext cx="6630889" cy="271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Non-First Nations Theories of Origin</a:t>
            </a:r>
            <a:endParaRPr lang="fr-CA" dirty="0"/>
          </a:p>
        </p:txBody>
      </p:sp>
      <p:sp>
        <p:nvSpPr>
          <p:cNvPr id="5" name="Content Placeholder 4"/>
          <p:cNvSpPr>
            <a:spLocks noGrp="1"/>
          </p:cNvSpPr>
          <p:nvPr>
            <p:ph idx="1"/>
          </p:nvPr>
        </p:nvSpPr>
        <p:spPr>
          <a:xfrm>
            <a:off x="549796" y="1772816"/>
            <a:ext cx="10945216" cy="4267200"/>
          </a:xfrm>
        </p:spPr>
        <p:txBody>
          <a:bodyPr>
            <a:normAutofit/>
          </a:bodyPr>
          <a:lstStyle/>
          <a:p>
            <a:r>
              <a:rPr lang="en-CA" sz="3200" dirty="0"/>
              <a:t>The Land Bridge Theory</a:t>
            </a:r>
          </a:p>
          <a:p>
            <a:pPr lvl="1"/>
            <a:r>
              <a:rPr lang="en-CA" sz="2800" dirty="0"/>
              <a:t>Bering Strait covers a submerged land mass that was above water during the last Ice Age</a:t>
            </a:r>
          </a:p>
          <a:p>
            <a:pPr lvl="1"/>
            <a:r>
              <a:rPr lang="en-CA" sz="2800" dirty="0"/>
              <a:t>People used this land bridge to migrate from Asia to North America, and then through the Americas</a:t>
            </a:r>
          </a:p>
          <a:p>
            <a:pPr lvl="1"/>
            <a:r>
              <a:rPr lang="en-CA" sz="2800" dirty="0"/>
              <a:t>Between 25 000 and 12 000 years ago</a:t>
            </a:r>
            <a:endParaRPr lang="fr-CA" sz="2800" dirty="0"/>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0556" y="3657600"/>
            <a:ext cx="38004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964" y="0"/>
            <a:ext cx="7326312" cy="683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1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z="3600" dirty="0"/>
              <a:t>Ice Bridge</a:t>
            </a:r>
          </a:p>
          <a:p>
            <a:pPr lvl="1"/>
            <a:r>
              <a:rPr lang="en-CA" sz="3200" dirty="0"/>
              <a:t>Crossed the Bering Strait during the Ice Age when the water was frozen</a:t>
            </a:r>
            <a:endParaRPr lang="en-CA" sz="3600" dirty="0"/>
          </a:p>
          <a:p>
            <a:r>
              <a:rPr lang="en-CA" sz="3600" dirty="0"/>
              <a:t>Canoed from Asia across the Ocean, stopping at various islands along the way</a:t>
            </a:r>
            <a:endParaRPr lang="fr-CA" sz="3600" dirty="0"/>
          </a:p>
        </p:txBody>
      </p:sp>
    </p:spTree>
    <p:extLst>
      <p:ext uri="{BB962C8B-B14F-4D97-AF65-F5344CB8AC3E}">
        <p14:creationId xmlns:p14="http://schemas.microsoft.com/office/powerpoint/2010/main" val="323861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4000" dirty="0"/>
              <a:t>Traditional Worldviews of First Peoples in North America</a:t>
            </a:r>
            <a:endParaRPr lang="fr-CA" sz="4000" dirty="0"/>
          </a:p>
        </p:txBody>
      </p:sp>
      <p:sp>
        <p:nvSpPr>
          <p:cNvPr id="3" name="Content Placeholder 2"/>
          <p:cNvSpPr>
            <a:spLocks noGrp="1"/>
          </p:cNvSpPr>
          <p:nvPr>
            <p:ph idx="1"/>
          </p:nvPr>
        </p:nvSpPr>
        <p:spPr>
          <a:xfrm>
            <a:off x="928094" y="1844824"/>
            <a:ext cx="10926958" cy="4680520"/>
          </a:xfrm>
        </p:spPr>
        <p:txBody>
          <a:bodyPr>
            <a:normAutofit/>
          </a:bodyPr>
          <a:lstStyle/>
          <a:p>
            <a:r>
              <a:rPr lang="en-CA" altLang="fr-FR" sz="2800" dirty="0"/>
              <a:t>What is a </a:t>
            </a:r>
            <a:r>
              <a:rPr lang="en-CA" altLang="fr-FR" sz="2800" b="1" dirty="0"/>
              <a:t>worldview</a:t>
            </a:r>
            <a:r>
              <a:rPr lang="en-CA" altLang="fr-FR" sz="2800" dirty="0"/>
              <a:t>?</a:t>
            </a:r>
          </a:p>
          <a:p>
            <a:pPr lvl="1"/>
            <a:r>
              <a:rPr lang="en-CA" altLang="fr-FR" sz="2400" b="1" dirty="0">
                <a:solidFill>
                  <a:srgbClr val="FFFF00"/>
                </a:solidFill>
              </a:rPr>
              <a:t>A worldview is a person’s set of beliefs or assumptions about the world and how it works.</a:t>
            </a:r>
          </a:p>
          <a:p>
            <a:r>
              <a:rPr lang="en-CA" altLang="fr-FR" sz="2800" dirty="0"/>
              <a:t>We each look at the world through our own set of “lenses” that affects how we perceive the world, other people, and our experiences.</a:t>
            </a:r>
          </a:p>
          <a:p>
            <a:r>
              <a:rPr lang="en-CA" altLang="fr-FR" sz="2800" dirty="0"/>
              <a:t>Every individual has a unique worldview, but people from the same culture and time period tend to have similar worldviews.</a:t>
            </a:r>
          </a:p>
          <a:p>
            <a:r>
              <a:rPr lang="en-CA" altLang="fr-FR" sz="2800" dirty="0"/>
              <a:t>Understanding Canada’s history requires some understanding of this country’s First Peoples and their traditional worldviews.</a:t>
            </a:r>
          </a:p>
          <a:p>
            <a:endParaRPr lang="fr-CA" dirty="0"/>
          </a:p>
        </p:txBody>
      </p:sp>
    </p:spTree>
    <p:extLst>
      <p:ext uri="{BB962C8B-B14F-4D97-AF65-F5344CB8AC3E}">
        <p14:creationId xmlns:p14="http://schemas.microsoft.com/office/powerpoint/2010/main" val="99582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CA" sz="4800" dirty="0"/>
              <a:t>Spirituality</a:t>
            </a:r>
          </a:p>
        </p:txBody>
      </p:sp>
      <p:sp>
        <p:nvSpPr>
          <p:cNvPr id="3" name="Content Placeholder 2"/>
          <p:cNvSpPr>
            <a:spLocks noGrp="1"/>
          </p:cNvSpPr>
          <p:nvPr>
            <p:ph idx="1"/>
          </p:nvPr>
        </p:nvSpPr>
        <p:spPr>
          <a:xfrm>
            <a:off x="441785" y="1628800"/>
            <a:ext cx="11747040" cy="4620344"/>
          </a:xfrm>
        </p:spPr>
        <p:txBody>
          <a:bodyPr>
            <a:noAutofit/>
          </a:bodyPr>
          <a:lstStyle/>
          <a:p>
            <a:pPr marL="0" indent="0">
              <a:buNone/>
            </a:pPr>
            <a:r>
              <a:rPr lang="en-CA" altLang="fr-FR" sz="3600" b="1" dirty="0">
                <a:solidFill>
                  <a:srgbClr val="FFFF00"/>
                </a:solidFill>
              </a:rPr>
              <a:t>First Nations and Inuit believed:</a:t>
            </a:r>
          </a:p>
          <a:p>
            <a:pPr lvl="1"/>
            <a:r>
              <a:rPr lang="en-CA" altLang="fr-FR" sz="3200" b="1" dirty="0">
                <a:solidFill>
                  <a:srgbClr val="FFFF00"/>
                </a:solidFill>
              </a:rPr>
              <a:t>Everything has spirit (plants, animals, rocks, rivers, and the sky)</a:t>
            </a:r>
          </a:p>
          <a:p>
            <a:pPr lvl="1"/>
            <a:r>
              <a:rPr lang="en-CA" altLang="fr-FR" sz="3200" b="1" dirty="0">
                <a:solidFill>
                  <a:srgbClr val="FFFF00"/>
                </a:solidFill>
              </a:rPr>
              <a:t>Find balance and harmony with the environment. </a:t>
            </a:r>
            <a:r>
              <a:rPr lang="en-CA" altLang="fr-FR" sz="3200" dirty="0"/>
              <a:t>For example, hunting communities believed animals participated in hunt by willingly sacrificing themselves to allow people to survive. Most communities took care to use as much of the animal as possible so the animal spirits would not be offended by the waste.</a:t>
            </a:r>
          </a:p>
          <a:p>
            <a:pPr lvl="1"/>
            <a:r>
              <a:rPr lang="en-CA" altLang="fr-FR" sz="3200" b="1" dirty="0">
                <a:solidFill>
                  <a:srgbClr val="FFFF00"/>
                </a:solidFill>
              </a:rPr>
              <a:t>Find harmony spiritually, mentally, emotionally and physically.</a:t>
            </a:r>
          </a:p>
        </p:txBody>
      </p:sp>
    </p:spTree>
    <p:extLst>
      <p:ext uri="{BB962C8B-B14F-4D97-AF65-F5344CB8AC3E}">
        <p14:creationId xmlns:p14="http://schemas.microsoft.com/office/powerpoint/2010/main" val="18418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CA" sz="4400" dirty="0"/>
              <a:t>Caretakers of the Land</a:t>
            </a:r>
          </a:p>
        </p:txBody>
      </p:sp>
      <p:sp>
        <p:nvSpPr>
          <p:cNvPr id="3" name="Content Placeholder 2"/>
          <p:cNvSpPr>
            <a:spLocks noGrp="1"/>
          </p:cNvSpPr>
          <p:nvPr>
            <p:ph idx="1"/>
          </p:nvPr>
        </p:nvSpPr>
        <p:spPr>
          <a:xfrm>
            <a:off x="488033" y="1772816"/>
            <a:ext cx="11665296" cy="4824536"/>
          </a:xfrm>
        </p:spPr>
        <p:txBody>
          <a:bodyPr>
            <a:noAutofit/>
          </a:bodyPr>
          <a:lstStyle/>
          <a:p>
            <a:r>
              <a:rPr lang="en-CA" altLang="fr-FR" sz="3200" b="1" dirty="0">
                <a:solidFill>
                  <a:srgbClr val="FFFF00"/>
                </a:solidFill>
              </a:rPr>
              <a:t>Give-and-take-relationship </a:t>
            </a:r>
          </a:p>
          <a:p>
            <a:r>
              <a:rPr lang="en-CA" altLang="fr-FR" sz="3200" b="1" dirty="0">
                <a:solidFill>
                  <a:srgbClr val="FFFF00"/>
                </a:solidFill>
              </a:rPr>
              <a:t>Not a sense of ownership</a:t>
            </a:r>
          </a:p>
          <a:p>
            <a:r>
              <a:rPr lang="en-CA" altLang="fr-FR" sz="3200" b="1" dirty="0">
                <a:solidFill>
                  <a:srgbClr val="FFFF00"/>
                </a:solidFill>
              </a:rPr>
              <a:t>Well-being of the land = well-being of their communities. </a:t>
            </a:r>
          </a:p>
          <a:p>
            <a:r>
              <a:rPr lang="en-CA" altLang="fr-FR" sz="3200" b="1" dirty="0">
                <a:solidFill>
                  <a:srgbClr val="FFFF00"/>
                </a:solidFill>
              </a:rPr>
              <a:t>Resources = gifts from the Creator.</a:t>
            </a:r>
          </a:p>
          <a:p>
            <a:r>
              <a:rPr lang="en-CA" altLang="fr-FR" sz="3200" dirty="0"/>
              <a:t>Communities with a mobile lifestyle did not wander randomly – they moved seasonally through their people’s traditional territory, taking advantage of each resource (berries, rice, fish, animals, maple syrup, or medicinal plants).</a:t>
            </a:r>
          </a:p>
        </p:txBody>
      </p:sp>
    </p:spTree>
    <p:extLst>
      <p:ext uri="{BB962C8B-B14F-4D97-AF65-F5344CB8AC3E}">
        <p14:creationId xmlns:p14="http://schemas.microsoft.com/office/powerpoint/2010/main" val="207487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148" y="116632"/>
            <a:ext cx="6491064" cy="1143000"/>
          </a:xfrm>
        </p:spPr>
        <p:txBody>
          <a:bodyPr/>
          <a:lstStyle/>
          <a:p>
            <a:pPr>
              <a:defRPr/>
            </a:pPr>
            <a:r>
              <a:rPr lang="en-CA" sz="5400" dirty="0">
                <a:solidFill>
                  <a:schemeClr val="accent6">
                    <a:tint val="1000"/>
                  </a:schemeClr>
                </a:solidFill>
              </a:rPr>
              <a:t>Introduction</a:t>
            </a:r>
          </a:p>
        </p:txBody>
      </p:sp>
      <p:sp>
        <p:nvSpPr>
          <p:cNvPr id="7171" name="Content Placeholder 2"/>
          <p:cNvSpPr>
            <a:spLocks noGrp="1"/>
          </p:cNvSpPr>
          <p:nvPr>
            <p:ph idx="1"/>
          </p:nvPr>
        </p:nvSpPr>
        <p:spPr>
          <a:xfrm>
            <a:off x="837828" y="1600200"/>
            <a:ext cx="11161240" cy="1252538"/>
          </a:xfrm>
        </p:spPr>
        <p:txBody>
          <a:bodyPr>
            <a:noAutofit/>
          </a:bodyPr>
          <a:lstStyle/>
          <a:p>
            <a:pPr eaLnBrk="1" hangingPunct="1"/>
            <a:r>
              <a:rPr lang="en-CA" altLang="fr-FR" sz="3200" dirty="0"/>
              <a:t>Observe the following paintings painted by First Nations artists. What insight do the paintings give you into the lifestyles and values? </a:t>
            </a:r>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5625" y="2817813"/>
            <a:ext cx="338455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33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sz="4400" dirty="0"/>
              <a:t>Language</a:t>
            </a:r>
          </a:p>
        </p:txBody>
      </p:sp>
      <p:sp>
        <p:nvSpPr>
          <p:cNvPr id="30723" name="Content Placeholder 2"/>
          <p:cNvSpPr>
            <a:spLocks noGrp="1"/>
          </p:cNvSpPr>
          <p:nvPr>
            <p:ph idx="1"/>
          </p:nvPr>
        </p:nvSpPr>
        <p:spPr>
          <a:xfrm>
            <a:off x="405780" y="1905000"/>
            <a:ext cx="11521280" cy="4267200"/>
          </a:xfrm>
        </p:spPr>
        <p:txBody>
          <a:bodyPr>
            <a:noAutofit/>
          </a:bodyPr>
          <a:lstStyle/>
          <a:p>
            <a:r>
              <a:rPr lang="en-CA" altLang="fr-FR" sz="3200" b="1" dirty="0">
                <a:solidFill>
                  <a:srgbClr val="FFFF00"/>
                </a:solidFill>
              </a:rPr>
              <a:t>Verb based</a:t>
            </a:r>
          </a:p>
          <a:p>
            <a:r>
              <a:rPr lang="en-CA" altLang="fr-FR" sz="3200" b="1" dirty="0">
                <a:solidFill>
                  <a:srgbClr val="FFFF00"/>
                </a:solidFill>
              </a:rPr>
              <a:t>Reflects a world  full of motion, energy, and change.</a:t>
            </a:r>
          </a:p>
          <a:p>
            <a:r>
              <a:rPr lang="en-CA" altLang="fr-FR" sz="3200" b="1" dirty="0">
                <a:solidFill>
                  <a:srgbClr val="FFFF00"/>
                </a:solidFill>
              </a:rPr>
              <a:t>Focus on connections and relationships</a:t>
            </a:r>
          </a:p>
          <a:p>
            <a:r>
              <a:rPr lang="en-CA" altLang="fr-FR" sz="3200" dirty="0"/>
              <a:t>English and French are noun based language, reflecting a world seen through discrete objects and division, such as living/non-living and black/white.</a:t>
            </a:r>
          </a:p>
          <a:p>
            <a:r>
              <a:rPr lang="en-CA" altLang="fr-FR" sz="3200" dirty="0"/>
              <a:t>Focus on differences</a:t>
            </a:r>
          </a:p>
        </p:txBody>
      </p:sp>
    </p:spTree>
    <p:extLst>
      <p:ext uri="{BB962C8B-B14F-4D97-AF65-F5344CB8AC3E}">
        <p14:creationId xmlns:p14="http://schemas.microsoft.com/office/powerpoint/2010/main" val="162528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549796" y="1905000"/>
            <a:ext cx="11161240" cy="4267200"/>
          </a:xfrm>
        </p:spPr>
        <p:txBody>
          <a:bodyPr>
            <a:noAutofit/>
          </a:bodyPr>
          <a:lstStyle/>
          <a:p>
            <a:r>
              <a:rPr lang="en-CA" altLang="fr-FR" sz="3200" b="1" dirty="0">
                <a:solidFill>
                  <a:srgbClr val="FFFF00"/>
                </a:solidFill>
              </a:rPr>
              <a:t>Co-operation, autonomy, sharing, and diversity</a:t>
            </a:r>
          </a:p>
          <a:p>
            <a:r>
              <a:rPr lang="en-CA" altLang="fr-FR" sz="3200" b="1" dirty="0">
                <a:solidFill>
                  <a:srgbClr val="FFFF00"/>
                </a:solidFill>
              </a:rPr>
              <a:t>All members of the community contribute to its well-being, food and other goods should be shared among all.</a:t>
            </a:r>
          </a:p>
          <a:p>
            <a:r>
              <a:rPr lang="en-CA" altLang="fr-FR" sz="3200" b="1" dirty="0">
                <a:solidFill>
                  <a:srgbClr val="FFFF00"/>
                </a:solidFill>
              </a:rPr>
              <a:t>Shared the most = most admired.</a:t>
            </a:r>
          </a:p>
          <a:p>
            <a:r>
              <a:rPr lang="en-CA" altLang="fr-FR" sz="3200" dirty="0"/>
              <a:t>On the West Coast, where resources were fairly plentiful, many First Nations had a formal ceremony for sharing: the </a:t>
            </a:r>
            <a:r>
              <a:rPr lang="en-CA" altLang="fr-FR" sz="3200" dirty="0" err="1"/>
              <a:t>potlach</a:t>
            </a:r>
            <a:endParaRPr lang="en-CA" altLang="fr-FR" sz="3200" dirty="0"/>
          </a:p>
          <a:p>
            <a:pPr lvl="1"/>
            <a:r>
              <a:rPr lang="en-CA" altLang="fr-FR" sz="2800" dirty="0" err="1"/>
              <a:t>Potlach</a:t>
            </a:r>
            <a:r>
              <a:rPr lang="en-CA" altLang="fr-FR" sz="2800" dirty="0"/>
              <a:t> means “to give”</a:t>
            </a:r>
          </a:p>
        </p:txBody>
      </p:sp>
      <p:sp>
        <p:nvSpPr>
          <p:cNvPr id="4" name="Title 3"/>
          <p:cNvSpPr>
            <a:spLocks noGrp="1"/>
          </p:cNvSpPr>
          <p:nvPr>
            <p:ph type="title"/>
          </p:nvPr>
        </p:nvSpPr>
        <p:spPr/>
        <p:txBody>
          <a:bodyPr/>
          <a:lstStyle/>
          <a:p>
            <a:pPr>
              <a:defRPr/>
            </a:pPr>
            <a:r>
              <a:rPr lang="en-CA" sz="4400" dirty="0"/>
              <a:t>Values</a:t>
            </a:r>
          </a:p>
        </p:txBody>
      </p:sp>
    </p:spTree>
    <p:extLst>
      <p:ext uri="{BB962C8B-B14F-4D97-AF65-F5344CB8AC3E}">
        <p14:creationId xmlns:p14="http://schemas.microsoft.com/office/powerpoint/2010/main" val="53668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CA" sz="4400" dirty="0"/>
              <a:t>Oral Traditions</a:t>
            </a:r>
          </a:p>
        </p:txBody>
      </p:sp>
      <p:sp>
        <p:nvSpPr>
          <p:cNvPr id="32771" name="Content Placeholder 2"/>
          <p:cNvSpPr>
            <a:spLocks noGrp="1"/>
          </p:cNvSpPr>
          <p:nvPr>
            <p:ph idx="1"/>
          </p:nvPr>
        </p:nvSpPr>
        <p:spPr>
          <a:xfrm>
            <a:off x="693812" y="1905000"/>
            <a:ext cx="10873208" cy="4267200"/>
          </a:xfrm>
        </p:spPr>
        <p:txBody>
          <a:bodyPr/>
          <a:lstStyle/>
          <a:p>
            <a:r>
              <a:rPr lang="en-CA" altLang="fr-FR" sz="3200" b="1" dirty="0">
                <a:solidFill>
                  <a:srgbClr val="FFFF00"/>
                </a:solidFill>
              </a:rPr>
              <a:t>Share values and ideas of a community’s worldview </a:t>
            </a:r>
          </a:p>
          <a:p>
            <a:r>
              <a:rPr lang="en-CA" altLang="fr-FR" sz="3200" b="1" dirty="0">
                <a:solidFill>
                  <a:srgbClr val="FFFF00"/>
                </a:solidFill>
              </a:rPr>
              <a:t>Entertain, educate, preserve cultural ideas and traditions</a:t>
            </a:r>
            <a:r>
              <a:rPr lang="en-CA" altLang="fr-FR" sz="3200" b="1" dirty="0">
                <a:solidFill>
                  <a:schemeClr val="bg1"/>
                </a:solidFill>
              </a:rPr>
              <a:t>.</a:t>
            </a:r>
          </a:p>
          <a:p>
            <a:r>
              <a:rPr lang="en-CA" altLang="fr-FR" sz="3200" dirty="0"/>
              <a:t>Stories belong to each community that tell them and often only certain people have the right to tell them</a:t>
            </a:r>
            <a:r>
              <a:rPr lang="en-CA" altLang="fr-FR" dirty="0"/>
              <a:t>.</a:t>
            </a:r>
          </a:p>
        </p:txBody>
      </p:sp>
    </p:spTree>
    <p:extLst>
      <p:ext uri="{BB962C8B-B14F-4D97-AF65-F5344CB8AC3E}">
        <p14:creationId xmlns:p14="http://schemas.microsoft.com/office/powerpoint/2010/main" val="398875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476672"/>
            <a:ext cx="11449272" cy="4095328"/>
          </a:xfrm>
        </p:spPr>
        <p:txBody>
          <a:bodyPr/>
          <a:lstStyle/>
          <a:p>
            <a:r>
              <a:rPr lang="en-CA" sz="2400" dirty="0"/>
              <a:t>“The story of life in North America before the arrival of the Europeans can be found in the sporadic archaeological evidence that survives. But it is also passed on to us through the oral tradition of the continent’s first inhabitants.  While the archaeological record is more factually reliable, the oral legacy is often more compelling and speaks to a larger, metaphorical truth. These stories teach, record history, and offer entertainment. Unconfined by a conventional western narrative structure, with circular themes and wild, surreal tangents, they often resemble dreams: the collective wisdom and nightmares of a </a:t>
            </a:r>
            <a:r>
              <a:rPr lang="en-CA" sz="2400"/>
              <a:t>people.”</a:t>
            </a:r>
            <a:endParaRPr lang="en-CA" dirty="0"/>
          </a:p>
        </p:txBody>
      </p:sp>
      <p:sp>
        <p:nvSpPr>
          <p:cNvPr id="3" name="Text Placeholder 2"/>
          <p:cNvSpPr>
            <a:spLocks noGrp="1"/>
          </p:cNvSpPr>
          <p:nvPr>
            <p:ph type="body" idx="1"/>
          </p:nvPr>
        </p:nvSpPr>
        <p:spPr/>
        <p:txBody>
          <a:bodyPr/>
          <a:lstStyle/>
          <a:p>
            <a:pPr algn="r"/>
            <a:r>
              <a:rPr lang="en-CA" dirty="0"/>
              <a:t>- </a:t>
            </a:r>
            <a:r>
              <a:rPr lang="en-CA" i="1" dirty="0"/>
              <a:t>Canada: A People’s History</a:t>
            </a:r>
            <a:r>
              <a:rPr lang="en-CA" dirty="0"/>
              <a:t>, Don Gillmor and Pierre Turgeon</a:t>
            </a:r>
          </a:p>
        </p:txBody>
      </p:sp>
    </p:spTree>
    <p:extLst>
      <p:ext uri="{BB962C8B-B14F-4D97-AF65-F5344CB8AC3E}">
        <p14:creationId xmlns:p14="http://schemas.microsoft.com/office/powerpoint/2010/main" val="365856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09836" y="332656"/>
            <a:ext cx="4968552" cy="6312383"/>
          </a:xfrm>
        </p:spPr>
      </p:pic>
      <p:pic>
        <p:nvPicPr>
          <p:cNvPr id="8195"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82444" y="346368"/>
            <a:ext cx="5184576" cy="6317714"/>
          </a:xfrm>
        </p:spPr>
      </p:pic>
    </p:spTree>
    <p:extLst>
      <p:ext uri="{BB962C8B-B14F-4D97-AF65-F5344CB8AC3E}">
        <p14:creationId xmlns:p14="http://schemas.microsoft.com/office/powerpoint/2010/main" val="290660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93812" y="908720"/>
            <a:ext cx="5653291" cy="4824536"/>
          </a:xfrm>
        </p:spPr>
      </p:pic>
      <p:pic>
        <p:nvPicPr>
          <p:cNvPr id="9219"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70476" y="476672"/>
            <a:ext cx="4752528" cy="6233576"/>
          </a:xfrm>
        </p:spPr>
      </p:pic>
    </p:spTree>
    <p:extLst>
      <p:ext uri="{BB962C8B-B14F-4D97-AF65-F5344CB8AC3E}">
        <p14:creationId xmlns:p14="http://schemas.microsoft.com/office/powerpoint/2010/main" val="14931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24615" y="1252600"/>
            <a:ext cx="5923265" cy="4392488"/>
          </a:xfrm>
        </p:spPr>
      </p:pic>
      <p:pic>
        <p:nvPicPr>
          <p:cNvPr id="10243"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70476" y="188640"/>
            <a:ext cx="4896544" cy="6294714"/>
          </a:xfrm>
        </p:spPr>
      </p:pic>
    </p:spTree>
    <p:extLst>
      <p:ext uri="{BB962C8B-B14F-4D97-AF65-F5344CB8AC3E}">
        <p14:creationId xmlns:p14="http://schemas.microsoft.com/office/powerpoint/2010/main" val="295558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The First Peoples of Canada</a:t>
            </a:r>
          </a:p>
        </p:txBody>
      </p:sp>
      <p:sp>
        <p:nvSpPr>
          <p:cNvPr id="14" name="Content Placeholder 13"/>
          <p:cNvSpPr>
            <a:spLocks noGrp="1"/>
          </p:cNvSpPr>
          <p:nvPr>
            <p:ph idx="1"/>
          </p:nvPr>
        </p:nvSpPr>
        <p:spPr>
          <a:xfrm>
            <a:off x="385154" y="1700808"/>
            <a:ext cx="11541906" cy="4267200"/>
          </a:xfrm>
        </p:spPr>
        <p:txBody>
          <a:bodyPr>
            <a:normAutofit/>
          </a:bodyPr>
          <a:lstStyle/>
          <a:p>
            <a:r>
              <a:rPr lang="en-US" sz="2800" dirty="0"/>
              <a:t>The history of the land that is present-day Canada stretches back thousands of years. Science and oral tradition provide us with differing explanations of when and how the First Peoples came to live in what is now called Canada. </a:t>
            </a:r>
          </a:p>
          <a:p>
            <a:r>
              <a:rPr lang="en-US" sz="2800" dirty="0"/>
              <a:t>The First Peoples formed many self-governing nations and created a wide variety of cultures. An important element of Canada’s history is the story of how the First Peoples related to each other, understood and explained their world, and organized their lives. </a:t>
            </a:r>
            <a:endParaRPr lang="fr-CA" sz="2800"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9453" y="188640"/>
            <a:ext cx="11665296" cy="5688632"/>
          </a:xfrm>
        </p:spPr>
        <p:txBody>
          <a:bodyPr>
            <a:normAutofit fontScale="85000" lnSpcReduction="20000"/>
          </a:bodyPr>
          <a:lstStyle/>
          <a:p>
            <a:r>
              <a:rPr lang="en-US" sz="4600" dirty="0"/>
              <a:t>The First Peoples were self-governing nations with a wide variety of dynamic cultures. There were 6 major groupings in Canada:</a:t>
            </a:r>
          </a:p>
          <a:p>
            <a:pPr marL="0" indent="0">
              <a:buNone/>
            </a:pPr>
            <a:endParaRPr lang="fr-CA" sz="3500" dirty="0"/>
          </a:p>
          <a:p>
            <a:pPr marL="1349375" lvl="0" indent="-273050"/>
            <a:r>
              <a:rPr lang="en-US" sz="4000" dirty="0"/>
              <a:t>Arctic</a:t>
            </a:r>
            <a:endParaRPr lang="fr-CA" sz="4000" dirty="0"/>
          </a:p>
          <a:p>
            <a:pPr marL="1349375" lvl="0" indent="-273050"/>
            <a:r>
              <a:rPr lang="en-US" sz="4000" dirty="0"/>
              <a:t>Subarctic</a:t>
            </a:r>
            <a:endParaRPr lang="fr-CA" sz="4000" dirty="0"/>
          </a:p>
          <a:p>
            <a:pPr marL="1349375" lvl="0" indent="-273050"/>
            <a:r>
              <a:rPr lang="en-US" sz="4000" dirty="0"/>
              <a:t>Eastern Woodlands</a:t>
            </a:r>
            <a:endParaRPr lang="fr-CA" sz="4000" dirty="0"/>
          </a:p>
          <a:p>
            <a:pPr marL="1349375" lvl="0" indent="-273050"/>
            <a:r>
              <a:rPr lang="en-US" sz="4000" dirty="0"/>
              <a:t>Plains</a:t>
            </a:r>
            <a:endParaRPr lang="fr-CA" sz="4000" dirty="0"/>
          </a:p>
          <a:p>
            <a:pPr marL="1349375" lvl="0" indent="-273050"/>
            <a:r>
              <a:rPr lang="en-US" sz="4000" dirty="0"/>
              <a:t>Plateau</a:t>
            </a:r>
            <a:endParaRPr lang="fr-CA" sz="4000" dirty="0"/>
          </a:p>
          <a:p>
            <a:pPr marL="1349375" lvl="0" indent="-273050"/>
            <a:r>
              <a:rPr lang="en-US" sz="4000" dirty="0"/>
              <a:t>Northwest Coast</a:t>
            </a:r>
            <a:endParaRPr lang="fr-CA" sz="4000" dirty="0"/>
          </a:p>
          <a:p>
            <a:endParaRPr lang="fr-CA" dirty="0"/>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2414" y="1905000"/>
            <a:ext cx="9828582" cy="4267200"/>
          </a:xfrm>
        </p:spPr>
        <p:txBody>
          <a:bodyPr/>
          <a:lstStyle/>
          <a:p>
            <a:r>
              <a:rPr lang="en-US" sz="3600" dirty="0"/>
              <a:t>These 6 major cultural groups can be divided into 50 different First Nations (once called tribal groupings). </a:t>
            </a:r>
          </a:p>
          <a:p>
            <a:r>
              <a:rPr lang="en-US" sz="3600" dirty="0"/>
              <a:t>These major cultural groups roughly correspond with the physiographic regions of Canada.</a:t>
            </a:r>
            <a:endParaRPr lang="fr-CA" sz="3600" dirty="0"/>
          </a:p>
          <a:p>
            <a:endParaRPr lang="fr-CA"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92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947</Words>
  <Application>Microsoft Office PowerPoint</Application>
  <PresentationFormat>Custom</PresentationFormat>
  <Paragraphs>83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Consolas</vt:lpstr>
      <vt:lpstr>Corbel</vt:lpstr>
      <vt:lpstr>Chalkboard 16x9</vt:lpstr>
      <vt:lpstr>1.1 The First Peoples</vt:lpstr>
      <vt:lpstr>Introduction</vt:lpstr>
      <vt:lpstr>PowerPoint Presentation</vt:lpstr>
      <vt:lpstr>PowerPoint Presentation</vt:lpstr>
      <vt:lpstr>PowerPoint Presentation</vt:lpstr>
      <vt:lpstr>The First Peoples of Canada</vt:lpstr>
      <vt:lpstr>PowerPoint Presentation</vt:lpstr>
      <vt:lpstr>PowerPoint Presentation</vt:lpstr>
      <vt:lpstr>PowerPoint Presentation</vt:lpstr>
      <vt:lpstr>PowerPoint Presentation</vt:lpstr>
      <vt:lpstr>What’s in a Name?</vt:lpstr>
      <vt:lpstr>Aboriginal Names &amp; Their Meanings</vt:lpstr>
      <vt:lpstr>First Nations Theories of Origin</vt:lpstr>
      <vt:lpstr>Non-First Nations Theories of Origin</vt:lpstr>
      <vt:lpstr>PowerPoint Presentation</vt:lpstr>
      <vt:lpstr>PowerPoint Presentation</vt:lpstr>
      <vt:lpstr>Traditional Worldviews of First Peoples in North America</vt:lpstr>
      <vt:lpstr>Spirituality</vt:lpstr>
      <vt:lpstr>Caretakers of the Land</vt:lpstr>
      <vt:lpstr>Language</vt:lpstr>
      <vt:lpstr>Values</vt:lpstr>
      <vt:lpstr>Oral Traditions</vt:lpstr>
      <vt:lpstr>“The story of life in North America before the arrival of the Europeans can be found in the sporadic archaeological evidence that survives. But it is also passed on to us through the oral tradition of the continent’s first inhabitants.  While the archaeological record is more factually reliable, the oral legacy is often more compelling and speaks to a larger, metaphorical truth. These stories teach, record history, and offer entertainment. Unconfined by a conventional western narrative structure, with circular themes and wild, surreal tangents, they often resemble dreams: the collective wisdom and nightmares of a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2015-06-14T20:34:52Z</dcterms:created>
  <dcterms:modified xsi:type="dcterms:W3CDTF">2017-12-06T01:55:47Z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