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0"/>
  </p:notesMasterIdLst>
  <p:handoutMasterIdLst>
    <p:handoutMasterId r:id="rId41"/>
  </p:handoutMasterIdLst>
  <p:sldIdLst>
    <p:sldId id="256" r:id="rId3"/>
    <p:sldId id="298" r:id="rId4"/>
    <p:sldId id="299" r:id="rId5"/>
    <p:sldId id="259" r:id="rId6"/>
    <p:sldId id="265" r:id="rId7"/>
    <p:sldId id="266" r:id="rId8"/>
    <p:sldId id="268" r:id="rId9"/>
    <p:sldId id="269" r:id="rId10"/>
    <p:sldId id="267" r:id="rId11"/>
    <p:sldId id="271" r:id="rId12"/>
    <p:sldId id="279" r:id="rId13"/>
    <p:sldId id="280" r:id="rId14"/>
    <p:sldId id="281" r:id="rId15"/>
    <p:sldId id="282" r:id="rId16"/>
    <p:sldId id="286" r:id="rId17"/>
    <p:sldId id="287" r:id="rId18"/>
    <p:sldId id="301" r:id="rId19"/>
    <p:sldId id="272" r:id="rId20"/>
    <p:sldId id="273" r:id="rId21"/>
    <p:sldId id="260" r:id="rId22"/>
    <p:sldId id="274" r:id="rId23"/>
    <p:sldId id="275" r:id="rId24"/>
    <p:sldId id="277" r:id="rId25"/>
    <p:sldId id="276" r:id="rId26"/>
    <p:sldId id="261" r:id="rId27"/>
    <p:sldId id="278" r:id="rId28"/>
    <p:sldId id="288" r:id="rId29"/>
    <p:sldId id="292" r:id="rId30"/>
    <p:sldId id="291" r:id="rId31"/>
    <p:sldId id="290" r:id="rId32"/>
    <p:sldId id="263" r:id="rId33"/>
    <p:sldId id="264" r:id="rId34"/>
    <p:sldId id="293" r:id="rId35"/>
    <p:sldId id="294" r:id="rId36"/>
    <p:sldId id="295" r:id="rId37"/>
    <p:sldId id="296" r:id="rId38"/>
    <p:sldId id="300" r:id="rId39"/>
  </p:sldIdLst>
  <p:sldSz cx="9144000" cy="6858000" type="screen4x3"/>
  <p:notesSz cx="7315200" cy="96012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81434" autoAdjust="0"/>
  </p:normalViewPr>
  <p:slideViewPr>
    <p:cSldViewPr>
      <p:cViewPr varScale="1">
        <p:scale>
          <a:sx n="59" d="100"/>
          <a:sy n="59" d="100"/>
        </p:scale>
        <p:origin x="17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4A5-E7DB-4A81-BF52-64C32041D603}" type="datetimeFigureOut">
              <a:rPr lang="fr-CA" smtClean="0"/>
              <a:t>2017-12-11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6C10-12A2-4828-B531-9B8439F0A56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108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97678DB-3F8D-4CD0-BA77-3656CB4B8304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5A5A28D-BDB6-46FF-A1EF-D3D59E3A7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5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84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-What do you think of when you think of exploration?</a:t>
            </a:r>
          </a:p>
          <a:p>
            <a:r>
              <a:rPr lang="en-CA" dirty="0"/>
              <a:t>-What</a:t>
            </a:r>
            <a:r>
              <a:rPr lang="en-CA" baseline="0" dirty="0"/>
              <a:t> or where would you choose to explore? Why?</a:t>
            </a:r>
          </a:p>
          <a:p>
            <a:r>
              <a:rPr lang="en-CA" baseline="0" dirty="0"/>
              <a:t>-What would you need to know before you started to explore?</a:t>
            </a:r>
          </a:p>
          <a:p>
            <a:r>
              <a:rPr lang="en-CA" baseline="0" dirty="0"/>
              <a:t>-What might you say to other people to convince them to join an exploration?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6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-Why do you think Europeans left home to explore new worlds?</a:t>
            </a:r>
          </a:p>
          <a:p>
            <a:r>
              <a:rPr lang="en-CA" dirty="0"/>
              <a:t>-What were they looking for? What were their motivations?</a:t>
            </a:r>
          </a:p>
          <a:p>
            <a:r>
              <a:rPr lang="en-CA" dirty="0"/>
              <a:t>-Would</a:t>
            </a:r>
            <a:r>
              <a:rPr lang="en-CA" baseline="0" dirty="0"/>
              <a:t> you be interested in joining an expedition to unknown lands? Why?</a:t>
            </a:r>
          </a:p>
          <a:p>
            <a:r>
              <a:rPr lang="en-CA" baseline="0" dirty="0"/>
              <a:t>-What questions would you still want answered before setting out?</a:t>
            </a:r>
          </a:p>
          <a:p>
            <a:r>
              <a:rPr lang="en-CA" baseline="0" dirty="0"/>
              <a:t>-What type of people do you think were attracted to the adventures of exploring new lands?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14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A2E90D-E517-441E-ADA6-0E4273641F8E}" type="slidenum">
              <a:rPr lang="en-US" altLang="fr-FR"/>
              <a:pPr eaLnBrk="1" hangingPunct="1"/>
              <a:t>25</a:t>
            </a:fld>
            <a:endParaRPr lang="en-US" altLang="fr-F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74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039206-B770-4A30-AF45-561AE3D0F510}" type="slidenum">
              <a:rPr lang="en-US" altLang="fr-FR"/>
              <a:pPr eaLnBrk="1" hangingPunct="1"/>
              <a:t>31</a:t>
            </a:fld>
            <a:endParaRPr lang="en-US" altLang="fr-FR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78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AADFB-BF08-4EF5-A973-273E1C74BBC5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510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schemeClr val="bg1"/>
                </a:solidFill>
              </a:rPr>
              <a:pPr/>
              <a:t>12/11/2017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8/Viajes_de_colon_en.sv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Jciev8iRFow&amp;index=9&amp;list=PL1848FF9428CA9A4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Yi3O0ywY6k&amp;list=PL1848FF9428CA9A4A&amp;index=1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539552" y="2000250"/>
            <a:ext cx="8458200" cy="666750"/>
          </a:xfrm>
        </p:spPr>
        <p:txBody>
          <a:bodyPr>
            <a:normAutofit fontScale="90000"/>
          </a:bodyPr>
          <a:lstStyle/>
          <a:p>
            <a:r>
              <a:rPr lang="en-US" dirty="0"/>
              <a:t>European Explorers to North America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24384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pic>
        <p:nvPicPr>
          <p:cNvPr id="10243" name="Picture 7" descr="Europe%20Map%20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Line 8"/>
          <p:cNvSpPr>
            <a:spLocks noChangeShapeType="1"/>
          </p:cNvSpPr>
          <p:nvPr/>
        </p:nvSpPr>
        <p:spPr bwMode="auto">
          <a:xfrm>
            <a:off x="3352800" y="3810000"/>
            <a:ext cx="167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0245" name="Line 9"/>
          <p:cNvSpPr>
            <a:spLocks noChangeShapeType="1"/>
          </p:cNvSpPr>
          <p:nvPr/>
        </p:nvSpPr>
        <p:spPr bwMode="auto">
          <a:xfrm>
            <a:off x="4343400" y="3429000"/>
            <a:ext cx="838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0246" name="Line 10"/>
          <p:cNvSpPr>
            <a:spLocks noChangeShapeType="1"/>
          </p:cNvSpPr>
          <p:nvPr/>
        </p:nvSpPr>
        <p:spPr bwMode="auto">
          <a:xfrm>
            <a:off x="2743200" y="4419600"/>
            <a:ext cx="2362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0247" name="Line 11"/>
          <p:cNvSpPr>
            <a:spLocks noChangeShapeType="1"/>
          </p:cNvSpPr>
          <p:nvPr/>
        </p:nvSpPr>
        <p:spPr bwMode="auto">
          <a:xfrm flipV="1">
            <a:off x="5562600" y="4495800"/>
            <a:ext cx="3429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0248" name="Line 12"/>
          <p:cNvSpPr>
            <a:spLocks noChangeShapeType="1"/>
          </p:cNvSpPr>
          <p:nvPr/>
        </p:nvSpPr>
        <p:spPr bwMode="auto">
          <a:xfrm>
            <a:off x="5562600" y="4724400"/>
            <a:ext cx="1676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0249" name="Line 13"/>
          <p:cNvSpPr>
            <a:spLocks noChangeShapeType="1"/>
          </p:cNvSpPr>
          <p:nvPr/>
        </p:nvSpPr>
        <p:spPr bwMode="auto">
          <a:xfrm>
            <a:off x="5562600" y="47244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0250" name="Oval 14"/>
          <p:cNvSpPr>
            <a:spLocks noChangeArrowheads="1"/>
          </p:cNvSpPr>
          <p:nvPr/>
        </p:nvSpPr>
        <p:spPr bwMode="auto">
          <a:xfrm>
            <a:off x="5181600" y="4572000"/>
            <a:ext cx="304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251" name="Text Box 15"/>
          <p:cNvSpPr txBox="1">
            <a:spLocks noChangeArrowheads="1"/>
          </p:cNvSpPr>
          <p:nvPr/>
        </p:nvSpPr>
        <p:spPr bwMode="auto">
          <a:xfrm>
            <a:off x="1524000" y="5249863"/>
            <a:ext cx="4800600" cy="120032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altLang="fr-FR" dirty="0"/>
              <a:t>European/Asian trade routes were closed in the mid 1400s when Constantinople was conquered</a:t>
            </a:r>
            <a:endParaRPr lang="en-US" altLang="fr-FR" dirty="0"/>
          </a:p>
        </p:txBody>
      </p:sp>
      <p:sp>
        <p:nvSpPr>
          <p:cNvPr id="10252" name="Line 16"/>
          <p:cNvSpPr>
            <a:spLocks noChangeShapeType="1"/>
          </p:cNvSpPr>
          <p:nvPr/>
        </p:nvSpPr>
        <p:spPr bwMode="auto">
          <a:xfrm flipV="1">
            <a:off x="4876800" y="48006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 rot="1376297">
            <a:off x="3040063" y="3884613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fr-FR" sz="1400" b="1"/>
              <a:t>Trade routes from Europe</a:t>
            </a:r>
            <a:endParaRPr lang="en-US" altLang="fr-FR" sz="1400" b="1"/>
          </a:p>
        </p:txBody>
      </p:sp>
      <p:sp>
        <p:nvSpPr>
          <p:cNvPr id="10254" name="Rectangle 18"/>
          <p:cNvSpPr>
            <a:spLocks noChangeArrowheads="1"/>
          </p:cNvSpPr>
          <p:nvPr/>
        </p:nvSpPr>
        <p:spPr bwMode="auto">
          <a:xfrm>
            <a:off x="6140450" y="4648200"/>
            <a:ext cx="1741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CA" altLang="fr-FR" sz="1400" b="1"/>
              <a:t>Trade routes to Asia</a:t>
            </a:r>
            <a:endParaRPr lang="en-US" altLang="fr-FR" sz="1400" b="1"/>
          </a:p>
        </p:txBody>
      </p:sp>
    </p:spTree>
    <p:extLst>
      <p:ext uri="{BB962C8B-B14F-4D97-AF65-F5344CB8AC3E}">
        <p14:creationId xmlns:p14="http://schemas.microsoft.com/office/powerpoint/2010/main" val="2292856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European View on Exploration…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200" dirty="0"/>
              <a:t>Europeans claimed “discovery” of North America because they believed:</a:t>
            </a:r>
          </a:p>
          <a:p>
            <a:pPr lvl="1"/>
            <a:r>
              <a:rPr lang="en-CA" sz="2800" dirty="0"/>
              <a:t>Worldview of superiority </a:t>
            </a:r>
          </a:p>
          <a:p>
            <a:pPr lvl="1"/>
            <a:r>
              <a:rPr lang="en-CA" sz="2800" i="1" dirty="0"/>
              <a:t>terra nullius </a:t>
            </a:r>
            <a:r>
              <a:rPr lang="en-CA" sz="2800" dirty="0"/>
              <a:t>meaning “land belonging to no one”.</a:t>
            </a:r>
          </a:p>
          <a:p>
            <a:pPr lvl="1"/>
            <a:r>
              <a:rPr lang="en-CA" sz="2800" dirty="0"/>
              <a:t>Land in the Americas belonged to no one so they claimed the land for European countries (it was clear other people were living there)</a:t>
            </a:r>
          </a:p>
          <a:p>
            <a:pPr lvl="1"/>
            <a:r>
              <a:rPr lang="en-CA" sz="2800" dirty="0"/>
              <a:t>First Nations were not Christian so land could not belong to them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2208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4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/>
              <a:t>Europeans seized the land they explored even though First Nations had been living there for thousands of years.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06555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4" r="5589" b="14012"/>
          <a:stretch/>
        </p:blipFill>
        <p:spPr bwMode="auto">
          <a:xfrm>
            <a:off x="1403648" y="260648"/>
            <a:ext cx="5976664" cy="615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04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In groups, discuss the following question: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i="1" dirty="0"/>
              <a:t>How do you think the arrival of Europeans changed the lives of First Nations people in North America?</a:t>
            </a:r>
          </a:p>
          <a:p>
            <a:endParaRPr lang="en-CA" i="1" dirty="0"/>
          </a:p>
          <a:p>
            <a:pPr marL="0" indent="0">
              <a:buNone/>
            </a:pPr>
            <a:r>
              <a:rPr lang="en-CA" dirty="0"/>
              <a:t>Prepare a response to share with the class listing advantages and disadvantages.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99073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 the quest continued…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More and more explorers reached North and South America, realizing the riches of the land </a:t>
            </a:r>
          </a:p>
          <a:p>
            <a:r>
              <a:rPr lang="en-CA" dirty="0"/>
              <a:t>The French and British increased their efforts to explore and settle in North America, and exploit the natural resources that existed there.</a:t>
            </a:r>
          </a:p>
          <a:p>
            <a:r>
              <a:rPr lang="en-CA" dirty="0"/>
              <a:t>Competition increased so permanent settlements were built to deter their European competitors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9377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Mercantilism</a:t>
            </a:r>
          </a:p>
          <a:p>
            <a:pPr lvl="1"/>
            <a:r>
              <a:rPr lang="en-CA" dirty="0"/>
              <a:t>Belief that a country could accumulate wealth by exporting more goods than it imported</a:t>
            </a:r>
          </a:p>
          <a:p>
            <a:pPr lvl="1"/>
            <a:r>
              <a:rPr lang="en-CA" dirty="0"/>
              <a:t>Needed steady supply of raw materials to make goods</a:t>
            </a:r>
          </a:p>
          <a:p>
            <a:r>
              <a:rPr lang="en-CA" dirty="0"/>
              <a:t>Colonialism</a:t>
            </a:r>
          </a:p>
          <a:p>
            <a:pPr lvl="1"/>
            <a:r>
              <a:rPr lang="en-CA" dirty="0"/>
              <a:t>The control and exploitation of a territory through settlement</a:t>
            </a:r>
          </a:p>
          <a:p>
            <a:pPr lvl="1"/>
            <a:r>
              <a:rPr lang="en-CA" dirty="0"/>
              <a:t>Claiming and occupying new land increased power </a:t>
            </a:r>
          </a:p>
          <a:p>
            <a:r>
              <a:rPr lang="en-CA" dirty="0"/>
              <a:t>Religion</a:t>
            </a:r>
          </a:p>
          <a:p>
            <a:pPr lvl="1"/>
            <a:r>
              <a:rPr lang="en-CA" dirty="0"/>
              <a:t>Desire to spread Christianity to First Peoples</a:t>
            </a:r>
          </a:p>
          <a:p>
            <a:pPr lvl="1"/>
            <a:r>
              <a:rPr lang="en-CA" dirty="0"/>
              <a:t>“Help” First Peoples and benefit cultures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400" dirty="0"/>
              <a:t>Permanent Settlements were also established because…</a:t>
            </a:r>
          </a:p>
        </p:txBody>
      </p:sp>
    </p:spTree>
    <p:extLst>
      <p:ext uri="{BB962C8B-B14F-4D97-AF65-F5344CB8AC3E}">
        <p14:creationId xmlns:p14="http://schemas.microsoft.com/office/powerpoint/2010/main" val="386606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4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/>
              <a:t>“Our explorers are to…seek out, discover and find whatever isles, countries, regions or provinces of the heathen and infidels…[that] before this time have been unknown to all Christians.”</a:t>
            </a:r>
          </a:p>
          <a:p>
            <a:pPr marL="0" indent="0" algn="r">
              <a:buNone/>
            </a:pPr>
            <a:r>
              <a:rPr lang="en-CA" dirty="0"/>
              <a:t>-King Henry VII of England</a:t>
            </a:r>
          </a:p>
        </p:txBody>
      </p:sp>
    </p:spTree>
    <p:extLst>
      <p:ext uri="{BB962C8B-B14F-4D97-AF65-F5344CB8AC3E}">
        <p14:creationId xmlns:p14="http://schemas.microsoft.com/office/powerpoint/2010/main" val="2677586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Christopher Columbus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Columbus wanted to reach India and the Far East by travelling westward from Europe</a:t>
            </a:r>
          </a:p>
          <a:p>
            <a:r>
              <a:rPr lang="en-CA" dirty="0"/>
              <a:t>Sailed for the King of Spain, he discovered land in 1492</a:t>
            </a:r>
            <a:endParaRPr lang="fr-CA" dirty="0"/>
          </a:p>
        </p:txBody>
      </p:sp>
      <p:pic>
        <p:nvPicPr>
          <p:cNvPr id="5" name="Picture 6" descr="colum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3284984"/>
            <a:ext cx="26908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File:Viajes de colon en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84801"/>
            <a:ext cx="4705473" cy="315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174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John Cabot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 Italian explorer, wanted to find a new route to the Far East</a:t>
            </a:r>
          </a:p>
          <a:p>
            <a:r>
              <a:rPr lang="en-CA" dirty="0"/>
              <a:t>Cabot first sailed to Newfoundland in June 1497</a:t>
            </a:r>
          </a:p>
          <a:p>
            <a:r>
              <a:rPr lang="en-CA" dirty="0"/>
              <a:t>He claimed the land for England and returned telling people that he had reached Asia</a:t>
            </a:r>
          </a:p>
          <a:p>
            <a:r>
              <a:rPr lang="en-CA" dirty="0"/>
              <a:t>Instead of reporting spices, </a:t>
            </a:r>
          </a:p>
          <a:p>
            <a:pPr marL="457200" lvl="1" indent="0">
              <a:buNone/>
            </a:pPr>
            <a:r>
              <a:rPr lang="en-CA" sz="2800" dirty="0"/>
              <a:t>Cabot told of huge schools of </a:t>
            </a:r>
            <a:br>
              <a:rPr lang="en-CA" sz="2800" dirty="0"/>
            </a:br>
            <a:r>
              <a:rPr lang="en-CA" sz="2800" dirty="0">
                <a:hlinkClick r:id="rId2"/>
              </a:rPr>
              <a:t>fish </a:t>
            </a:r>
            <a:r>
              <a:rPr lang="en-CA" sz="2800" dirty="0"/>
              <a:t>in</a:t>
            </a:r>
            <a:r>
              <a:rPr lang="fr-CA" sz="2800" dirty="0"/>
              <a:t> </a:t>
            </a:r>
            <a:r>
              <a:rPr lang="en-CA" sz="2800" dirty="0"/>
              <a:t>the coastal waters</a:t>
            </a:r>
          </a:p>
        </p:txBody>
      </p:sp>
      <p:pic>
        <p:nvPicPr>
          <p:cNvPr id="4" name="Picture 4" descr="john_cabot_200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221" y="3948987"/>
            <a:ext cx="3363779" cy="29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51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888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CA" sz="6600" dirty="0"/>
              <a:t>EXPLORATION</a:t>
            </a:r>
          </a:p>
        </p:txBody>
      </p:sp>
    </p:spTree>
    <p:extLst>
      <p:ext uri="{BB962C8B-B14F-4D97-AF65-F5344CB8AC3E}">
        <p14:creationId xmlns:p14="http://schemas.microsoft.com/office/powerpoint/2010/main" val="3865097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2.mariner.org/exploration/mm_images/E178C7_p335JohnCabot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11994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124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nfldfall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5021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grate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343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61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Jacques Cartier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Sailing from France, he travelled west</a:t>
            </a:r>
          </a:p>
          <a:p>
            <a:pPr marL="0" indent="0">
              <a:buNone/>
            </a:pPr>
            <a:r>
              <a:rPr lang="en-CA" dirty="0"/>
              <a:t>      to find gold in the New World and to</a:t>
            </a:r>
          </a:p>
          <a:p>
            <a:pPr marL="0" indent="0">
              <a:buNone/>
            </a:pPr>
            <a:r>
              <a:rPr lang="en-CA" dirty="0"/>
              <a:t>        find a passage to the Far East</a:t>
            </a:r>
          </a:p>
          <a:p>
            <a:r>
              <a:rPr lang="en-CA" dirty="0"/>
              <a:t>Made three voyages to the New World between 1534-1542</a:t>
            </a:r>
          </a:p>
          <a:p>
            <a:r>
              <a:rPr lang="en-CA" dirty="0"/>
              <a:t>On his first voyage, Cartier explored the coastline of both north-east and western Newfoundland</a:t>
            </a:r>
          </a:p>
          <a:p>
            <a:r>
              <a:rPr lang="en-CA" dirty="0"/>
              <a:t>He also explored the Gulf of St Lawrence region and made contact with the Iroquois </a:t>
            </a:r>
            <a:endParaRPr lang="fr-CA" dirty="0"/>
          </a:p>
        </p:txBody>
      </p:sp>
      <p:pic>
        <p:nvPicPr>
          <p:cNvPr id="4" name="Picture 5" descr="CART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43" y="-43655"/>
            <a:ext cx="240665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086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AR-M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980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On his second voyage in 1535, Cartier explored the St Lawrence River and the areas around present day Montreal (</a:t>
            </a:r>
            <a:r>
              <a:rPr lang="en-CA" dirty="0" err="1"/>
              <a:t>Hochelaga</a:t>
            </a:r>
            <a:r>
              <a:rPr lang="en-CA" dirty="0"/>
              <a:t>) and Quebec City (</a:t>
            </a:r>
            <a:r>
              <a:rPr lang="en-CA" dirty="0" err="1"/>
              <a:t>Stadacona</a:t>
            </a:r>
            <a:r>
              <a:rPr lang="en-CA" dirty="0"/>
              <a:t>)</a:t>
            </a:r>
          </a:p>
          <a:p>
            <a:r>
              <a:rPr lang="en-CA" dirty="0"/>
              <a:t>Cartier spent the winter in this region and lost many of his men from scurvy due to a lack of fruits and vegetables</a:t>
            </a:r>
          </a:p>
          <a:p>
            <a:r>
              <a:rPr lang="en-CA" dirty="0"/>
              <a:t>He also made contact with local Natives on this journey</a:t>
            </a:r>
          </a:p>
          <a:p>
            <a:r>
              <a:rPr lang="en-CA" dirty="0"/>
              <a:t>It is believed the name </a:t>
            </a:r>
            <a:r>
              <a:rPr lang="en-CA" dirty="0">
                <a:hlinkClick r:id="rId2"/>
              </a:rPr>
              <a:t>Canada </a:t>
            </a:r>
            <a:r>
              <a:rPr lang="en-CA" dirty="0"/>
              <a:t>came from a meeting with Natives on this second voyage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71069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AR2-M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12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third voyage occurred in 1541 with five ships and 1500 people</a:t>
            </a:r>
          </a:p>
          <a:p>
            <a:r>
              <a:rPr lang="en-CA" dirty="0"/>
              <a:t>The main purpose of this trip was to set up a colony for France</a:t>
            </a:r>
          </a:p>
          <a:p>
            <a:r>
              <a:rPr lang="en-CA" dirty="0"/>
              <a:t>They spent the winter in </a:t>
            </a:r>
            <a:r>
              <a:rPr lang="en-CA" dirty="0" err="1"/>
              <a:t>Stadacona</a:t>
            </a:r>
            <a:r>
              <a:rPr lang="en-CA" dirty="0"/>
              <a:t> and </a:t>
            </a:r>
            <a:r>
              <a:rPr lang="en-CA" dirty="0" err="1"/>
              <a:t>Hochelaga</a:t>
            </a:r>
            <a:r>
              <a:rPr lang="en-CA" dirty="0"/>
              <a:t> but returned to France in 1543</a:t>
            </a:r>
          </a:p>
          <a:p>
            <a:r>
              <a:rPr lang="en-CA" dirty="0"/>
              <a:t>Their return ended France’s first attempted settlement in the New World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60625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Often referred to as the “Father of New France”</a:t>
            </a:r>
          </a:p>
          <a:p>
            <a:r>
              <a:rPr lang="en-CA" dirty="0"/>
              <a:t>After decades of war, France needed new resources and thought wealth could be found in North America, especially beaver pelts</a:t>
            </a:r>
          </a:p>
          <a:p>
            <a:r>
              <a:rPr lang="en-CA" dirty="0"/>
              <a:t>King founded a company whose goal was to create a colony in North America and </a:t>
            </a:r>
            <a:br>
              <a:rPr lang="en-CA" dirty="0"/>
            </a:br>
            <a:r>
              <a:rPr lang="en-CA" dirty="0"/>
              <a:t>trade fur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lvl="8"/>
            <a:endParaRPr lang="en-CA" dirty="0"/>
          </a:p>
          <a:p>
            <a:pPr marL="2834640" lvl="8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Samuel de Champlain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6396" r="1133" b="16241"/>
          <a:stretch/>
        </p:blipFill>
        <p:spPr>
          <a:xfrm>
            <a:off x="6263680" y="3905672"/>
            <a:ext cx="288032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Champlain and the head of the company set sail in 1604</a:t>
            </a:r>
          </a:p>
          <a:p>
            <a:r>
              <a:rPr lang="en-CA" dirty="0"/>
              <a:t>Established a few colonies before setting sights on old </a:t>
            </a:r>
            <a:r>
              <a:rPr lang="en-CA" dirty="0" err="1"/>
              <a:t>Stadacona</a:t>
            </a:r>
            <a:r>
              <a:rPr lang="en-CA" dirty="0"/>
              <a:t> village in 1607 (abandoned due to environment, warfare or disease)</a:t>
            </a:r>
          </a:p>
          <a:p>
            <a:r>
              <a:rPr lang="en-CA" dirty="0"/>
              <a:t>Advantageous for trade and fertile ground</a:t>
            </a:r>
          </a:p>
          <a:p>
            <a:r>
              <a:rPr lang="en-CA" dirty="0"/>
              <a:t>Named new colony Québec, taken from word </a:t>
            </a:r>
            <a:r>
              <a:rPr lang="en-CA" dirty="0" err="1"/>
              <a:t>Kébec</a:t>
            </a:r>
            <a:r>
              <a:rPr lang="en-CA" dirty="0"/>
              <a:t> meaning “where the river narrows”.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Samuel de Champlain</a:t>
            </a:r>
          </a:p>
        </p:txBody>
      </p:sp>
    </p:spTree>
    <p:extLst>
      <p:ext uri="{BB962C8B-B14F-4D97-AF65-F5344CB8AC3E}">
        <p14:creationId xmlns:p14="http://schemas.microsoft.com/office/powerpoint/2010/main" val="3683552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20" y="0"/>
            <a:ext cx="4445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0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Why did explorers come to what is now Canada?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Beginning largely in the 1600s, the French and British began to explore what is now Canada.</a:t>
            </a:r>
          </a:p>
          <a:p>
            <a:r>
              <a:rPr lang="en-CA" dirty="0"/>
              <a:t>These early explorers set out on their voyages for various reasons.</a:t>
            </a:r>
          </a:p>
        </p:txBody>
      </p:sp>
    </p:spTree>
    <p:extLst>
      <p:ext uri="{BB962C8B-B14F-4D97-AF65-F5344CB8AC3E}">
        <p14:creationId xmlns:p14="http://schemas.microsoft.com/office/powerpoint/2010/main" val="39900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44450"/>
            <a:ext cx="81026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22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CA" altLang="fr-FR" sz="3200"/>
              <a:t>In 1608 Samuel de Champlain established the first settlement at Quebec</a:t>
            </a:r>
            <a:endParaRPr lang="en-US" altLang="fr-FR" sz="3200"/>
          </a:p>
        </p:txBody>
      </p:sp>
      <p:pic>
        <p:nvPicPr>
          <p:cNvPr id="6147" name="Picture 6" descr="Quebecsettlemen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51"/>
          <a:stretch/>
        </p:blipFill>
        <p:spPr>
          <a:xfrm>
            <a:off x="611560" y="1370012"/>
            <a:ext cx="7920880" cy="5422325"/>
          </a:xfrm>
          <a:noFill/>
        </p:spPr>
      </p:pic>
    </p:spTree>
    <p:extLst>
      <p:ext uri="{BB962C8B-B14F-4D97-AF65-F5344CB8AC3E}">
        <p14:creationId xmlns:p14="http://schemas.microsoft.com/office/powerpoint/2010/main" val="1617722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Samuel de Champlain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dirty="0"/>
              <a:t>From this point onward most immigration to the area came from France until 1763 when the British defeated the French and drove those interests from North American soil.</a:t>
            </a:r>
            <a:endParaRPr lang="en-US" altLang="fr-FR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83484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Means The Habitation of Québec</a:t>
            </a:r>
          </a:p>
          <a:p>
            <a:r>
              <a:rPr lang="en-CA" dirty="0"/>
              <a:t>“Habitants” refers to early French Settlers </a:t>
            </a:r>
          </a:p>
          <a:p>
            <a:r>
              <a:rPr lang="en-CA" dirty="0"/>
              <a:t>So why do you think the Montreal Canadians are referred to as the “</a:t>
            </a:r>
            <a:r>
              <a:rPr lang="en-CA" dirty="0" err="1"/>
              <a:t>Habs</a:t>
            </a:r>
            <a:r>
              <a:rPr lang="en-CA" dirty="0"/>
              <a:t>”?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Abitation</a:t>
            </a:r>
            <a:r>
              <a:rPr lang="en-CA" dirty="0"/>
              <a:t> de </a:t>
            </a:r>
            <a:r>
              <a:rPr lang="en-CA" dirty="0" err="1"/>
              <a:t>Quebecq</a:t>
            </a:r>
            <a:r>
              <a:rPr lang="en-CA" dirty="0"/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61048"/>
            <a:ext cx="3957228" cy="26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09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When Champlain was 42, he married 12-year old Hélène </a:t>
            </a:r>
            <a:r>
              <a:rPr lang="en-CA" dirty="0" err="1"/>
              <a:t>Boullé</a:t>
            </a:r>
            <a:r>
              <a:rPr lang="en-CA" dirty="0"/>
              <a:t> </a:t>
            </a:r>
          </a:p>
          <a:p>
            <a:r>
              <a:rPr lang="en-CA" dirty="0"/>
              <a:t>Arranged married</a:t>
            </a:r>
          </a:p>
          <a:p>
            <a:r>
              <a:rPr lang="en-CA" dirty="0"/>
              <a:t>Dowry of $13, 000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Interesting Fact…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81299"/>
            <a:ext cx="4464496" cy="38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09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 1610, sailed into a straight and went southward thinking it was the Northwest Passage</a:t>
            </a:r>
          </a:p>
          <a:p>
            <a:r>
              <a:rPr lang="en-CA" dirty="0"/>
              <a:t>Turned out to be an inland sea (aka – Hudson Bay)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Henry Hudson</a:t>
            </a:r>
          </a:p>
        </p:txBody>
      </p:sp>
    </p:spTree>
    <p:extLst>
      <p:ext uri="{BB962C8B-B14F-4D97-AF65-F5344CB8AC3E}">
        <p14:creationId xmlns:p14="http://schemas.microsoft.com/office/powerpoint/2010/main" val="1093820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8005825" cy="68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91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472608" cy="681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Vikings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Lived in Northern Europe (Norway/Denmark)</a:t>
            </a:r>
          </a:p>
          <a:p>
            <a:r>
              <a:rPr lang="en-CA" dirty="0"/>
              <a:t>Explored and settled in Iceland and Greenland</a:t>
            </a:r>
          </a:p>
          <a:p>
            <a:r>
              <a:rPr lang="en-CA" dirty="0"/>
              <a:t>Landed in North America in 1000 A.D.</a:t>
            </a:r>
          </a:p>
          <a:p>
            <a:r>
              <a:rPr lang="en-CA" dirty="0"/>
              <a:t>Sagas tell us information about their </a:t>
            </a:r>
            <a:br>
              <a:rPr lang="en-CA" dirty="0"/>
            </a:br>
            <a:r>
              <a:rPr lang="en-CA" dirty="0"/>
              <a:t>voyages</a:t>
            </a:r>
          </a:p>
        </p:txBody>
      </p:sp>
      <p:pic>
        <p:nvPicPr>
          <p:cNvPr id="4" name="Picture 4" descr="sm_eiriks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46434"/>
            <a:ext cx="2054597" cy="367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27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517232"/>
            <a:ext cx="8686800" cy="896964"/>
          </a:xfrm>
        </p:spPr>
        <p:txBody>
          <a:bodyPr>
            <a:normAutofit lnSpcReduction="10000"/>
          </a:bodyPr>
          <a:lstStyle/>
          <a:p>
            <a:r>
              <a:rPr lang="en-US" altLang="fr-FR" dirty="0">
                <a:latin typeface="Bookman Old Style" panose="02050604050505020204" pitchFamily="18" charset="0"/>
              </a:rPr>
              <a:t>Leif Ericsson discovered Helluland, Markland, and Vinland</a:t>
            </a:r>
          </a:p>
        </p:txBody>
      </p:sp>
      <p:pic>
        <p:nvPicPr>
          <p:cNvPr id="4" name="Picture 1028" descr="main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9713"/>
            <a:ext cx="7315200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83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Vikings in North America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 1960, the L’Anse aux Meadows site was rediscovered</a:t>
            </a:r>
          </a:p>
          <a:p>
            <a:r>
              <a:rPr lang="en-CA" dirty="0"/>
              <a:t>The only authentic Viking settlement in the New World</a:t>
            </a:r>
          </a:p>
          <a:p>
            <a:r>
              <a:rPr lang="en-CA" dirty="0"/>
              <a:t>Many artifacts were discovered at this settlement, including buildings, nails, chunks of iron and charcoal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Picture 5" descr="viking_n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18000"/>
            <a:ext cx="3429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03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013"/>
            <a:ext cx="9144000" cy="1143000"/>
          </a:xfrm>
        </p:spPr>
        <p:txBody>
          <a:bodyPr>
            <a:normAutofit/>
          </a:bodyPr>
          <a:lstStyle/>
          <a:p>
            <a:r>
              <a:rPr lang="en-CA" dirty="0" err="1"/>
              <a:t>L’anse</a:t>
            </a:r>
            <a:r>
              <a:rPr lang="en-CA" dirty="0"/>
              <a:t> aux Meadows, Newfoundland</a:t>
            </a:r>
            <a:endParaRPr lang="fr-CA" dirty="0"/>
          </a:p>
        </p:txBody>
      </p:sp>
      <p:pic>
        <p:nvPicPr>
          <p:cNvPr id="4" name="Picture 3" descr="lanse_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7338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amsite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733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od_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5814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meadows_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37338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91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4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/>
              <a:t>It would be another 500 years, in the 1490s, before any other recorded Europeans explored North America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8737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Renewed Interest in Exploration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CA" altLang="fr-FR" dirty="0"/>
              <a:t>In the mid 1450s, overland trade routes connecting Europe with Asia were severed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fr-FR" dirty="0"/>
              <a:t>This occurred when Muslim Turks conquered the city of Constantinople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fr-FR" dirty="0"/>
              <a:t>European monarchs imported a wide variety of goods from Asia including spices, silks, tea, gold &amp; silver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fr-FR" dirty="0"/>
              <a:t>In desperation, they began to finance expeditions to find an western ocean passage from Europe to Asia</a:t>
            </a:r>
            <a:endParaRPr lang="en-US" altLang="fr-FR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2680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unt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745B0B8-F12E-4BA6-AED8-2FA9328FAD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report on country</Template>
  <TotalTime>0</TotalTime>
  <Words>1168</Words>
  <Application>Microsoft Office PowerPoint</Application>
  <PresentationFormat>On-screen Show (4:3)</PresentationFormat>
  <Paragraphs>117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Bookman Old Style</vt:lpstr>
      <vt:lpstr>Calibri</vt:lpstr>
      <vt:lpstr>Cambria</vt:lpstr>
      <vt:lpstr>Times New Roman</vt:lpstr>
      <vt:lpstr>country</vt:lpstr>
      <vt:lpstr>European Explorers to North America</vt:lpstr>
      <vt:lpstr>EXPLORATION</vt:lpstr>
      <vt:lpstr>Why did explorers come to what is now Canada?</vt:lpstr>
      <vt:lpstr>The Vikings</vt:lpstr>
      <vt:lpstr>PowerPoint Presentation</vt:lpstr>
      <vt:lpstr>Vikings in North America</vt:lpstr>
      <vt:lpstr>L’anse aux Meadows, Newfoundland</vt:lpstr>
      <vt:lpstr>PowerPoint Presentation</vt:lpstr>
      <vt:lpstr>Renewed Interest in Exploration</vt:lpstr>
      <vt:lpstr>PowerPoint Presentation</vt:lpstr>
      <vt:lpstr>European View on Exploration…</vt:lpstr>
      <vt:lpstr>PowerPoint Presentation</vt:lpstr>
      <vt:lpstr>PowerPoint Presentation</vt:lpstr>
      <vt:lpstr>PowerPoint Presentation</vt:lpstr>
      <vt:lpstr>As the quest continued…</vt:lpstr>
      <vt:lpstr>Permanent Settlements were also established because…</vt:lpstr>
      <vt:lpstr>PowerPoint Presentation</vt:lpstr>
      <vt:lpstr>Christopher Columbus</vt:lpstr>
      <vt:lpstr>John Cabot</vt:lpstr>
      <vt:lpstr>PowerPoint Presentation</vt:lpstr>
      <vt:lpstr>PowerPoint Presentation</vt:lpstr>
      <vt:lpstr>Jacques Cartier</vt:lpstr>
      <vt:lpstr>PowerPoint Presentation</vt:lpstr>
      <vt:lpstr>PowerPoint Presentation</vt:lpstr>
      <vt:lpstr>PowerPoint Presentation</vt:lpstr>
      <vt:lpstr>PowerPoint Presentation</vt:lpstr>
      <vt:lpstr>Samuel de Champlain</vt:lpstr>
      <vt:lpstr>Samuel de Champlain</vt:lpstr>
      <vt:lpstr>PowerPoint Presentation</vt:lpstr>
      <vt:lpstr>PowerPoint Presentation</vt:lpstr>
      <vt:lpstr>In 1608 Samuel de Champlain established the first settlement at Quebec</vt:lpstr>
      <vt:lpstr>Samuel de Champlain</vt:lpstr>
      <vt:lpstr>Abitation de Quebecq…</vt:lpstr>
      <vt:lpstr>Interesting Fact…</vt:lpstr>
      <vt:lpstr>Henry Hudson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2015-06-15T15:54:18Z</dcterms:created>
  <dcterms:modified xsi:type="dcterms:W3CDTF">2017-12-12T01:01:12Z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TC101659609990</vt:lpwstr>
  </property>
</Properties>
</file>