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8"/>
  </p:notesMasterIdLst>
  <p:sldIdLst>
    <p:sldId id="256" r:id="rId3"/>
    <p:sldId id="258" r:id="rId4"/>
    <p:sldId id="259" r:id="rId5"/>
    <p:sldId id="257" r:id="rId6"/>
    <p:sldId id="260" r:id="rId7"/>
    <p:sldId id="261" r:id="rId8"/>
    <p:sldId id="262" r:id="rId9"/>
    <p:sldId id="371" r:id="rId10"/>
    <p:sldId id="322" r:id="rId11"/>
    <p:sldId id="271" r:id="rId12"/>
    <p:sldId id="370" r:id="rId13"/>
    <p:sldId id="331" r:id="rId14"/>
    <p:sldId id="344" r:id="rId15"/>
    <p:sldId id="332" r:id="rId16"/>
    <p:sldId id="333" r:id="rId17"/>
    <p:sldId id="374" r:id="rId18"/>
    <p:sldId id="375" r:id="rId19"/>
    <p:sldId id="376" r:id="rId20"/>
    <p:sldId id="387" r:id="rId21"/>
    <p:sldId id="388" r:id="rId22"/>
    <p:sldId id="389" r:id="rId23"/>
    <p:sldId id="390" r:id="rId24"/>
    <p:sldId id="391" r:id="rId25"/>
    <p:sldId id="392" r:id="rId26"/>
    <p:sldId id="393" r:id="rId27"/>
    <p:sldId id="394" r:id="rId28"/>
    <p:sldId id="395" r:id="rId29"/>
    <p:sldId id="396" r:id="rId30"/>
    <p:sldId id="397" r:id="rId31"/>
    <p:sldId id="313" r:id="rId32"/>
    <p:sldId id="345" r:id="rId33"/>
    <p:sldId id="368" r:id="rId34"/>
    <p:sldId id="334" r:id="rId35"/>
    <p:sldId id="316" r:id="rId36"/>
    <p:sldId id="317" r:id="rId37"/>
    <p:sldId id="323" r:id="rId38"/>
    <p:sldId id="324" r:id="rId39"/>
    <p:sldId id="347" r:id="rId40"/>
    <p:sldId id="279" r:id="rId41"/>
    <p:sldId id="282" r:id="rId42"/>
    <p:sldId id="283" r:id="rId43"/>
    <p:sldId id="311" r:id="rId44"/>
    <p:sldId id="312" r:id="rId45"/>
    <p:sldId id="318" r:id="rId46"/>
    <p:sldId id="37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596A5E-8927-4965-9677-9362BB9DFED9}">
          <p14:sldIdLst>
            <p14:sldId id="256"/>
            <p14:sldId id="258"/>
            <p14:sldId id="259"/>
            <p14:sldId id="257"/>
            <p14:sldId id="260"/>
          </p14:sldIdLst>
        </p14:section>
        <p14:section name="Economy" id="{CFBA782E-2EBF-4D16-9DB1-682818793FCA}">
          <p14:sldIdLst>
            <p14:sldId id="261"/>
            <p14:sldId id="262"/>
            <p14:sldId id="371"/>
          </p14:sldIdLst>
        </p14:section>
        <p14:section name="Immigration" id="{0B234938-601D-4EF8-806A-9120C7848FE6}">
          <p14:sldIdLst>
            <p14:sldId id="322"/>
            <p14:sldId id="271"/>
            <p14:sldId id="370"/>
            <p14:sldId id="331"/>
            <p14:sldId id="344"/>
            <p14:sldId id="332"/>
            <p14:sldId id="333"/>
            <p14:sldId id="374"/>
            <p14:sldId id="375"/>
            <p14:sldId id="376"/>
            <p14:sldId id="387"/>
            <p14:sldId id="388"/>
            <p14:sldId id="389"/>
            <p14:sldId id="390"/>
            <p14:sldId id="391"/>
            <p14:sldId id="392"/>
            <p14:sldId id="393"/>
            <p14:sldId id="394"/>
            <p14:sldId id="395"/>
            <p14:sldId id="396"/>
            <p14:sldId id="397"/>
          </p14:sldIdLst>
        </p14:section>
        <p14:section name="Fur Trade" id="{A945FE51-2DDD-4AE0-83C1-758155A35475}">
          <p14:sldIdLst>
            <p14:sldId id="313"/>
            <p14:sldId id="345"/>
            <p14:sldId id="368"/>
            <p14:sldId id="334"/>
            <p14:sldId id="316"/>
            <p14:sldId id="317"/>
            <p14:sldId id="323"/>
            <p14:sldId id="324"/>
          </p14:sldIdLst>
        </p14:section>
        <p14:section name="13 Colonies" id="{5810D9E1-F9FB-4C26-86FB-18ACA55A8105}">
          <p14:sldIdLst>
            <p14:sldId id="347"/>
            <p14:sldId id="279"/>
            <p14:sldId id="282"/>
            <p14:sldId id="283"/>
            <p14:sldId id="311"/>
            <p14:sldId id="312"/>
            <p14:sldId id="318"/>
            <p14:sldId id="372"/>
          </p14:sldIdLst>
        </p14:section>
        <p14:section name="Hostilities &amp; Acadia" id="{C7C7AB13-7201-488C-B170-B907B261AEAA}">
          <p14:sldIdLst/>
        </p14:section>
        <p14:section name="Seven Years War &amp; Fall of NF" id="{C2B9FCE9-3126-45BB-9D23-FD766A572BDD}">
          <p14:sldIdLst/>
        </p14:section>
        <p14:section name="Reasons for Fall" id="{69E7B337-70A4-4E20-BAB4-AA5FFC0556F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8" d="100"/>
          <a:sy n="68" d="100"/>
        </p:scale>
        <p:origin x="14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17357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8546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a:p>
        </p:txBody>
      </p:sp>
    </p:spTree>
    <p:extLst>
      <p:ext uri="{BB962C8B-B14F-4D97-AF65-F5344CB8AC3E}">
        <p14:creationId xmlns:p14="http://schemas.microsoft.com/office/powerpoint/2010/main" val="73541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were nicknamed</a:t>
            </a:r>
            <a:r>
              <a:rPr lang="en-CA" baseline="0" dirty="0"/>
              <a:t> the “36-month men” because of the typical length of their colonial contract.</a:t>
            </a:r>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10</a:t>
            </a:fld>
            <a:endParaRPr lang="en-US"/>
          </a:p>
        </p:txBody>
      </p:sp>
    </p:spTree>
    <p:extLst>
      <p:ext uri="{BB962C8B-B14F-4D97-AF65-F5344CB8AC3E}">
        <p14:creationId xmlns:p14="http://schemas.microsoft.com/office/powerpoint/2010/main" val="298518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policies were introduced to encourage immigration? To increase the birth</a:t>
            </a:r>
            <a:r>
              <a:rPr lang="en-CA" baseline="0" dirty="0"/>
              <a:t> rate?</a:t>
            </a:r>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19</a:t>
            </a:fld>
            <a:endParaRPr lang="en-US"/>
          </a:p>
        </p:txBody>
      </p:sp>
    </p:spTree>
    <p:extLst>
      <p:ext uri="{BB962C8B-B14F-4D97-AF65-F5344CB8AC3E}">
        <p14:creationId xmlns:p14="http://schemas.microsoft.com/office/powerpoint/2010/main" val="214149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French recruiters often found potential </a:t>
            </a:r>
            <a:r>
              <a:rPr lang="en-CA" dirty="0" err="1"/>
              <a:t>fl</a:t>
            </a:r>
            <a:r>
              <a:rPr lang="en-CA" dirty="0"/>
              <a:t>/les du </a:t>
            </a:r>
            <a:r>
              <a:rPr lang="en-CA" dirty="0" err="1"/>
              <a:t>roiin</a:t>
            </a:r>
            <a:r>
              <a:rPr lang="en-CA" dirty="0"/>
              <a:t> orphanages. Fifty francs was a large sum of money at this time (for example, .a surgeon may have had to work one year to earn 100 francs), so many young women saw the king's offer as an opportunity to leave their poor circumstances behind. </a:t>
            </a:r>
          </a:p>
        </p:txBody>
      </p:sp>
      <p:sp>
        <p:nvSpPr>
          <p:cNvPr id="4" name="Slide Number Placeholder 3"/>
          <p:cNvSpPr>
            <a:spLocks noGrp="1"/>
          </p:cNvSpPr>
          <p:nvPr>
            <p:ph type="sldNum" sz="quarter" idx="10"/>
          </p:nvPr>
        </p:nvSpPr>
        <p:spPr/>
        <p:txBody>
          <a:bodyPr/>
          <a:lstStyle/>
          <a:p>
            <a:fld id="{D7C167DB-EFF0-400D-96A1-6799F871DE5B}" type="slidenum">
              <a:rPr lang="en-US" smtClean="0"/>
              <a:pPr/>
              <a:t>21</a:t>
            </a:fld>
            <a:endParaRPr lang="en-US"/>
          </a:p>
        </p:txBody>
      </p:sp>
    </p:spTree>
    <p:extLst>
      <p:ext uri="{BB962C8B-B14F-4D97-AF65-F5344CB8AC3E}">
        <p14:creationId xmlns:p14="http://schemas.microsoft.com/office/powerpoint/2010/main" val="219625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37</a:t>
            </a:fld>
            <a:endParaRPr lang="en-US"/>
          </a:p>
        </p:txBody>
      </p:sp>
    </p:spTree>
    <p:extLst>
      <p:ext uri="{BB962C8B-B14F-4D97-AF65-F5344CB8AC3E}">
        <p14:creationId xmlns:p14="http://schemas.microsoft.com/office/powerpoint/2010/main" val="59668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12/14/2017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12/14/2017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12/14/2017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12/14/2017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12/14/2017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12/14/2017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CA" dirty="0"/>
              <a:t>1608-1763</a:t>
            </a:r>
            <a:endParaRPr lang="fr-CA" dirty="0"/>
          </a:p>
        </p:txBody>
      </p:sp>
      <p:sp>
        <p:nvSpPr>
          <p:cNvPr id="2" name="Title 1"/>
          <p:cNvSpPr>
            <a:spLocks noGrp="1"/>
          </p:cNvSpPr>
          <p:nvPr>
            <p:ph type="ctrTitle"/>
          </p:nvPr>
        </p:nvSpPr>
        <p:spPr/>
        <p:txBody>
          <a:bodyPr/>
          <a:lstStyle/>
          <a:p>
            <a:r>
              <a:rPr dirty="0"/>
              <a:t>Life in Nouvelle-France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CA" dirty="0"/>
              <a:t>Indentured Servants</a:t>
            </a:r>
          </a:p>
        </p:txBody>
      </p:sp>
      <p:sp>
        <p:nvSpPr>
          <p:cNvPr id="57347" name="Content Placeholder 4"/>
          <p:cNvSpPr>
            <a:spLocks noGrp="1"/>
          </p:cNvSpPr>
          <p:nvPr>
            <p:ph idx="1"/>
          </p:nvPr>
        </p:nvSpPr>
        <p:spPr>
          <a:xfrm>
            <a:off x="457200" y="1524000"/>
            <a:ext cx="8229600" cy="5073352"/>
          </a:xfrm>
        </p:spPr>
        <p:txBody>
          <a:bodyPr>
            <a:normAutofit/>
          </a:bodyPr>
          <a:lstStyle/>
          <a:p>
            <a:pPr>
              <a:lnSpc>
                <a:spcPct val="80000"/>
              </a:lnSpc>
              <a:buFont typeface="Wingdings" panose="05000000000000000000" pitchFamily="2" charset="2"/>
              <a:buNone/>
            </a:pPr>
            <a:r>
              <a:rPr lang="en-US" altLang="fr-FR" sz="2400" u="sng" dirty="0"/>
              <a:t>Who are they?</a:t>
            </a:r>
          </a:p>
          <a:p>
            <a:pPr>
              <a:lnSpc>
                <a:spcPct val="80000"/>
              </a:lnSpc>
            </a:pPr>
            <a:r>
              <a:rPr lang="en-US" altLang="fr-FR" sz="2400" dirty="0"/>
              <a:t>Men who came to New France to work for a certain amount of years (3-5) under a contract from France.</a:t>
            </a:r>
          </a:p>
          <a:p>
            <a:pPr>
              <a:lnSpc>
                <a:spcPct val="80000"/>
              </a:lnSpc>
            </a:pPr>
            <a:r>
              <a:rPr lang="en-US" altLang="fr-FR" sz="2400" dirty="0"/>
              <a:t>Most of these men were criminals, poor, unmarried, or unemployable in France.</a:t>
            </a:r>
          </a:p>
          <a:p>
            <a:pPr marL="0" indent="0">
              <a:lnSpc>
                <a:spcPct val="80000"/>
              </a:lnSpc>
              <a:buNone/>
            </a:pPr>
            <a:endParaRPr lang="en-US" altLang="fr-FR" sz="2400" dirty="0"/>
          </a:p>
          <a:p>
            <a:pPr>
              <a:lnSpc>
                <a:spcPct val="80000"/>
              </a:lnSpc>
              <a:buFont typeface="Wingdings" panose="05000000000000000000" pitchFamily="2" charset="2"/>
              <a:buNone/>
            </a:pPr>
            <a:r>
              <a:rPr lang="en-US" altLang="fr-FR" sz="2400" u="sng" dirty="0"/>
              <a:t>What they received</a:t>
            </a:r>
            <a:r>
              <a:rPr lang="en-US" altLang="fr-FR" sz="2400" dirty="0"/>
              <a:t>:</a:t>
            </a:r>
          </a:p>
          <a:p>
            <a:pPr>
              <a:lnSpc>
                <a:spcPct val="80000"/>
              </a:lnSpc>
            </a:pPr>
            <a:r>
              <a:rPr lang="en-US" altLang="fr-FR" sz="2400" dirty="0"/>
              <a:t>Freedom: many go back to Europe</a:t>
            </a:r>
          </a:p>
          <a:p>
            <a:pPr>
              <a:lnSpc>
                <a:spcPct val="80000"/>
              </a:lnSpc>
            </a:pPr>
            <a:r>
              <a:rPr lang="en-US" altLang="fr-FR" sz="2400" dirty="0"/>
              <a:t>They were promised food, a small salary (half of which was saved for them until after their term of employment,) passage back to France.</a:t>
            </a:r>
          </a:p>
          <a:p>
            <a:pPr>
              <a:lnSpc>
                <a:spcPct val="80000"/>
              </a:lnSpc>
            </a:pPr>
            <a:endParaRPr lang="en-US" altLang="fr-FR" sz="2400" dirty="0"/>
          </a:p>
          <a:p>
            <a:pPr>
              <a:lnSpc>
                <a:spcPct val="80000"/>
              </a:lnSpc>
              <a:buFont typeface="Wingdings" panose="05000000000000000000" pitchFamily="2" charset="2"/>
              <a:buNone/>
            </a:pPr>
            <a:r>
              <a:rPr lang="en-US" altLang="fr-FR" sz="2400" u="sng" dirty="0"/>
              <a:t>Drawbacks:</a:t>
            </a:r>
          </a:p>
          <a:p>
            <a:pPr>
              <a:lnSpc>
                <a:spcPct val="80000"/>
              </a:lnSpc>
            </a:pPr>
            <a:r>
              <a:rPr lang="en-US" altLang="fr-FR" sz="2400" dirty="0"/>
              <a:t>These men could not marry, trade for themselves, or farm. </a:t>
            </a:r>
          </a:p>
          <a:p>
            <a:pPr>
              <a:buFont typeface="Wingdings" panose="05000000000000000000" pitchFamily="2" charset="2"/>
              <a:buNone/>
            </a:pPr>
            <a:endParaRPr lang="en-CA" altLang="fr-FR" dirty="0"/>
          </a:p>
        </p:txBody>
      </p:sp>
    </p:spTree>
    <p:extLst>
      <p:ext uri="{BB962C8B-B14F-4D97-AF65-F5344CB8AC3E}">
        <p14:creationId xmlns:p14="http://schemas.microsoft.com/office/powerpoint/2010/main" val="8375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188640"/>
            <a:ext cx="8192006" cy="6264696"/>
          </a:xfrm>
          <a:prstGeom prst="rect">
            <a:avLst/>
          </a:prstGeom>
        </p:spPr>
      </p:pic>
    </p:spTree>
    <p:extLst>
      <p:ext uri="{BB962C8B-B14F-4D97-AF65-F5344CB8AC3E}">
        <p14:creationId xmlns:p14="http://schemas.microsoft.com/office/powerpoint/2010/main" val="141097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fontScale="85000" lnSpcReduction="20000"/>
          </a:bodyPr>
          <a:lstStyle/>
          <a:p>
            <a:r>
              <a:rPr lang="en-CA" dirty="0"/>
              <a:t>Just as it did in France, the Roman-Catholic church played an important role in the colony.</a:t>
            </a:r>
          </a:p>
          <a:p>
            <a:r>
              <a:rPr lang="en-CA" dirty="0"/>
              <a:t>The first and foremost role was to provide religious services for the colony and to try to convert the First Nations people.</a:t>
            </a:r>
          </a:p>
          <a:p>
            <a:r>
              <a:rPr lang="en-CA" dirty="0"/>
              <a:t>From as early as 1625, the Society of Jesus (the Jesuits), worked in New France with the primary goal of converting people to their faith, as a service to mankind.</a:t>
            </a:r>
          </a:p>
          <a:p>
            <a:pPr lvl="1"/>
            <a:r>
              <a:rPr lang="en-CA" dirty="0"/>
              <a:t>However, they also taught the applied sciences, philosophy, agriculture, commerce, and mechanics, as well as offering medical services.</a:t>
            </a:r>
          </a:p>
          <a:p>
            <a:r>
              <a:rPr lang="en-CA" dirty="0"/>
              <a:t>They decided to live among the First Nations people, learning their language and culture.</a:t>
            </a:r>
          </a:p>
          <a:p>
            <a:pPr lvl="1"/>
            <a:r>
              <a:rPr lang="en-CA" dirty="0"/>
              <a:t>Converts often came into conflict with those who followed the traditional ways of their people.</a:t>
            </a:r>
          </a:p>
          <a:p>
            <a:pPr lvl="1"/>
            <a:r>
              <a:rPr lang="en-CA" dirty="0"/>
              <a:t>In addition, Catholic converts were given guns by the French; non-Catholics were not…</a:t>
            </a:r>
          </a:p>
        </p:txBody>
      </p:sp>
      <p:sp>
        <p:nvSpPr>
          <p:cNvPr id="3" name="Title 2"/>
          <p:cNvSpPr>
            <a:spLocks noGrp="1"/>
          </p:cNvSpPr>
          <p:nvPr>
            <p:ph type="title"/>
          </p:nvPr>
        </p:nvSpPr>
        <p:spPr/>
        <p:txBody>
          <a:bodyPr/>
          <a:lstStyle/>
          <a:p>
            <a:r>
              <a:rPr lang="en-CA" dirty="0"/>
              <a:t>Jesuits</a:t>
            </a:r>
          </a:p>
        </p:txBody>
      </p:sp>
    </p:spTree>
    <p:extLst>
      <p:ext uri="{BB962C8B-B14F-4D97-AF65-F5344CB8AC3E}">
        <p14:creationId xmlns:p14="http://schemas.microsoft.com/office/powerpoint/2010/main" val="25958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91"/>
            <a:ext cx="6408712" cy="6810093"/>
          </a:xfrm>
          <a:prstGeom prst="rect">
            <a:avLst/>
          </a:prstGeom>
        </p:spPr>
      </p:pic>
    </p:spTree>
    <p:extLst>
      <p:ext uri="{BB962C8B-B14F-4D97-AF65-F5344CB8AC3E}">
        <p14:creationId xmlns:p14="http://schemas.microsoft.com/office/powerpoint/2010/main" val="320398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977008"/>
          </a:xfrm>
        </p:spPr>
        <p:txBody>
          <a:bodyPr/>
          <a:lstStyle/>
          <a:p>
            <a:r>
              <a:rPr lang="en-CA" dirty="0"/>
              <a:t>We know the story of the first Jesuits in Canada because they were methodical in keeping journals.</a:t>
            </a:r>
          </a:p>
          <a:p>
            <a:endParaRPr lang="en-CA" dirty="0"/>
          </a:p>
        </p:txBody>
      </p:sp>
      <p:pic>
        <p:nvPicPr>
          <p:cNvPr id="4" name="Picture 3"/>
          <p:cNvPicPr>
            <a:picLocks noChangeAspect="1"/>
          </p:cNvPicPr>
          <p:nvPr/>
        </p:nvPicPr>
        <p:blipFill>
          <a:blip r:embed="rId2"/>
          <a:stretch>
            <a:fillRect/>
          </a:stretch>
        </p:blipFill>
        <p:spPr>
          <a:xfrm>
            <a:off x="1043608" y="2564904"/>
            <a:ext cx="7056784" cy="3536301"/>
          </a:xfrm>
          <a:prstGeom prst="rect">
            <a:avLst/>
          </a:prstGeom>
        </p:spPr>
      </p:pic>
    </p:spTree>
    <p:extLst>
      <p:ext uri="{BB962C8B-B14F-4D97-AF65-F5344CB8AC3E}">
        <p14:creationId xmlns:p14="http://schemas.microsoft.com/office/powerpoint/2010/main" val="245076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Ursuline nuns arrived in New France in 1639, and </a:t>
            </a:r>
            <a:r>
              <a:rPr lang="en-CA" dirty="0" err="1"/>
              <a:t>mangaged</a:t>
            </a:r>
            <a:r>
              <a:rPr lang="en-CA" dirty="0"/>
              <a:t> the first European schools and hospitals.</a:t>
            </a:r>
          </a:p>
          <a:p>
            <a:pPr lvl="1"/>
            <a:r>
              <a:rPr lang="en-CA" dirty="0"/>
              <a:t>In 1645, Jeanne </a:t>
            </a:r>
            <a:r>
              <a:rPr lang="en-CA" dirty="0" err="1"/>
              <a:t>Mance</a:t>
            </a:r>
            <a:r>
              <a:rPr lang="en-CA" dirty="0"/>
              <a:t>, a missionary, established </a:t>
            </a:r>
            <a:r>
              <a:rPr lang="en-CA" dirty="0" err="1"/>
              <a:t>Hôtel-Dieu</a:t>
            </a:r>
            <a:r>
              <a:rPr lang="en-CA" dirty="0"/>
              <a:t>, the first French hospital in Montreal.</a:t>
            </a:r>
          </a:p>
          <a:p>
            <a:r>
              <a:rPr lang="en-CA" dirty="0"/>
              <a:t>With the help of the Church, the colonists were generally better cared for than the citizens back home in France.</a:t>
            </a:r>
          </a:p>
        </p:txBody>
      </p:sp>
      <p:sp>
        <p:nvSpPr>
          <p:cNvPr id="3" name="Title 2"/>
          <p:cNvSpPr>
            <a:spLocks noGrp="1"/>
          </p:cNvSpPr>
          <p:nvPr>
            <p:ph type="title"/>
          </p:nvPr>
        </p:nvSpPr>
        <p:spPr/>
        <p:txBody>
          <a:bodyPr/>
          <a:lstStyle/>
          <a:p>
            <a:r>
              <a:rPr lang="en-CA" dirty="0"/>
              <a:t>The </a:t>
            </a:r>
            <a:r>
              <a:rPr lang="en-CA" dirty="0" err="1"/>
              <a:t>Ursulines</a:t>
            </a:r>
            <a:endParaRPr lang="en-CA" dirty="0"/>
          </a:p>
        </p:txBody>
      </p:sp>
    </p:spTree>
    <p:extLst>
      <p:ext uri="{BB962C8B-B14F-4D97-AF65-F5344CB8AC3E}">
        <p14:creationId xmlns:p14="http://schemas.microsoft.com/office/powerpoint/2010/main" val="38215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4869160"/>
            <a:ext cx="4059936" cy="1226840"/>
          </a:xfrm>
        </p:spPr>
        <p:txBody>
          <a:bodyPr>
            <a:normAutofit fontScale="85000" lnSpcReduction="10000"/>
          </a:bodyPr>
          <a:lstStyle/>
          <a:p>
            <a:pPr marL="0" indent="0">
              <a:buNone/>
            </a:pPr>
            <a:r>
              <a:rPr lang="en-CA" dirty="0"/>
              <a:t>Marie de </a:t>
            </a:r>
            <a:r>
              <a:rPr lang="en-CA" dirty="0" err="1"/>
              <a:t>l’Incarnation</a:t>
            </a:r>
            <a:r>
              <a:rPr lang="en-CA" dirty="0"/>
              <a:t> was the first Mother Superior of the Ursuline convent of New France</a:t>
            </a:r>
          </a:p>
        </p:txBody>
      </p:sp>
      <p:pic>
        <p:nvPicPr>
          <p:cNvPr id="5" name="Picture 4"/>
          <p:cNvPicPr>
            <a:picLocks noChangeAspect="1"/>
          </p:cNvPicPr>
          <p:nvPr/>
        </p:nvPicPr>
        <p:blipFill>
          <a:blip r:embed="rId2"/>
          <a:stretch>
            <a:fillRect/>
          </a:stretch>
        </p:blipFill>
        <p:spPr>
          <a:xfrm>
            <a:off x="323528" y="1361728"/>
            <a:ext cx="4157178" cy="4896544"/>
          </a:xfrm>
          <a:prstGeom prst="rect">
            <a:avLst/>
          </a:prstGeom>
        </p:spPr>
      </p:pic>
    </p:spTree>
    <p:extLst>
      <p:ext uri="{BB962C8B-B14F-4D97-AF65-F5344CB8AC3E}">
        <p14:creationId xmlns:p14="http://schemas.microsoft.com/office/powerpoint/2010/main" val="38644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359080" cy="3968080"/>
          </a:xfrm>
        </p:spPr>
        <p:txBody>
          <a:bodyPr/>
          <a:lstStyle/>
          <a:p>
            <a:pPr algn="ctr"/>
            <a:r>
              <a:rPr lang="en-CA" sz="2800" i="1" dirty="0">
                <a:solidFill>
                  <a:srgbClr val="002060"/>
                </a:solidFill>
              </a:rPr>
              <a:t>…they have kinds of prophets or seers who take it upon themselves to say what will happen in the future. But, in fact, they are sorcerers and magicians who apparently have commerce with Demons. They use little drums, songs and whistles to cure illnesses. They have little tabernacles to consult spirits of the air and make use of pyromancy to find out how diseases will progress, which places will be good for hunting, or whether there is some enemy hidden in their lands, and for other similar occasions. </a:t>
            </a:r>
            <a:endParaRPr lang="en-CA" sz="1100" dirty="0">
              <a:solidFill>
                <a:srgbClr val="002060"/>
              </a:solidFill>
            </a:endParaRPr>
          </a:p>
        </p:txBody>
      </p:sp>
      <p:sp>
        <p:nvSpPr>
          <p:cNvPr id="3" name="Text Placeholder 2"/>
          <p:cNvSpPr>
            <a:spLocks noGrp="1"/>
          </p:cNvSpPr>
          <p:nvPr>
            <p:ph type="body" idx="1"/>
          </p:nvPr>
        </p:nvSpPr>
        <p:spPr>
          <a:xfrm>
            <a:off x="685800" y="5517232"/>
            <a:ext cx="7924800" cy="426368"/>
          </a:xfrm>
        </p:spPr>
        <p:txBody>
          <a:bodyPr/>
          <a:lstStyle/>
          <a:p>
            <a:pPr algn="r"/>
            <a:r>
              <a:rPr lang="en-CA" i="1" dirty="0"/>
              <a:t>—Marie de </a:t>
            </a:r>
            <a:r>
              <a:rPr lang="en-CA" i="1" dirty="0" err="1"/>
              <a:t>l’Incarnation</a:t>
            </a:r>
            <a:r>
              <a:rPr lang="en-CA" i="1" dirty="0"/>
              <a:t>, </a:t>
            </a:r>
            <a:r>
              <a:rPr lang="en-CA" i="1" dirty="0" err="1"/>
              <a:t>Correspondance</a:t>
            </a:r>
            <a:r>
              <a:rPr lang="en-CA" i="1" dirty="0"/>
              <a:t>.</a:t>
            </a:r>
            <a:endParaRPr lang="en-CA" dirty="0"/>
          </a:p>
        </p:txBody>
      </p:sp>
    </p:spTree>
    <p:extLst>
      <p:ext uri="{BB962C8B-B14F-4D97-AF65-F5344CB8AC3E}">
        <p14:creationId xmlns:p14="http://schemas.microsoft.com/office/powerpoint/2010/main" val="192344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6832"/>
            <a:ext cx="7924800" cy="2959968"/>
          </a:xfrm>
        </p:spPr>
        <p:txBody>
          <a:bodyPr/>
          <a:lstStyle/>
          <a:p>
            <a:pPr algn="ctr"/>
            <a:r>
              <a:rPr lang="en-CA" sz="3600" i="1" dirty="0">
                <a:solidFill>
                  <a:srgbClr val="002060"/>
                </a:solidFill>
              </a:rPr>
              <a:t>Others [Savage girls] are here only as birds of passage and remain with us only until they are sad, a thing the Savage nature cannot suffer; the moment they become sad, their parents take them lest they die. </a:t>
            </a:r>
            <a:endParaRPr lang="en-CA" sz="3600" dirty="0">
              <a:solidFill>
                <a:srgbClr val="002060"/>
              </a:solidFill>
            </a:endParaRPr>
          </a:p>
        </p:txBody>
      </p:sp>
      <p:sp>
        <p:nvSpPr>
          <p:cNvPr id="3" name="Text Placeholder 2"/>
          <p:cNvSpPr>
            <a:spLocks noGrp="1"/>
          </p:cNvSpPr>
          <p:nvPr>
            <p:ph type="body" idx="1"/>
          </p:nvPr>
        </p:nvSpPr>
        <p:spPr/>
        <p:txBody>
          <a:bodyPr/>
          <a:lstStyle/>
          <a:p>
            <a:pPr algn="r"/>
            <a:r>
              <a:rPr lang="en-CA" i="1" dirty="0"/>
              <a:t>—Marie de </a:t>
            </a:r>
            <a:r>
              <a:rPr lang="en-CA" i="1" dirty="0" err="1"/>
              <a:t>l’Incarnation</a:t>
            </a:r>
            <a:r>
              <a:rPr lang="en-CA" i="1" dirty="0"/>
              <a:t>, </a:t>
            </a:r>
            <a:r>
              <a:rPr lang="en-CA" i="1" dirty="0" err="1"/>
              <a:t>Correspondances</a:t>
            </a:r>
            <a:r>
              <a:rPr lang="en-CA" i="1" dirty="0"/>
              <a:t>, </a:t>
            </a:r>
            <a:br>
              <a:rPr lang="en-CA" i="1" dirty="0"/>
            </a:br>
            <a:r>
              <a:rPr lang="en-CA" i="1" dirty="0"/>
              <a:t>to her son, Québec, August 9, 1668</a:t>
            </a:r>
            <a:endParaRPr lang="en-CA" dirty="0"/>
          </a:p>
        </p:txBody>
      </p:sp>
    </p:spTree>
    <p:extLst>
      <p:ext uri="{BB962C8B-B14F-4D97-AF65-F5344CB8AC3E}">
        <p14:creationId xmlns:p14="http://schemas.microsoft.com/office/powerpoint/2010/main" val="91044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lnSpcReduction="10000"/>
          </a:bodyPr>
          <a:lstStyle/>
          <a:p>
            <a:r>
              <a:rPr lang="en-CA" dirty="0"/>
              <a:t>In 1663, there were fewer than 3000 people living in New France. </a:t>
            </a:r>
          </a:p>
          <a:p>
            <a:pPr lvl="1"/>
            <a:r>
              <a:rPr lang="en-CA" dirty="0"/>
              <a:t>There was only one woman for every six men in the colony. This meant that there were few opportunities for the men to marry and start families. </a:t>
            </a:r>
          </a:p>
          <a:p>
            <a:pPr lvl="1"/>
            <a:endParaRPr lang="en-CA" dirty="0"/>
          </a:p>
          <a:p>
            <a:pPr lvl="1"/>
            <a:r>
              <a:rPr lang="en-CA" dirty="0"/>
              <a:t>France was also concerned because the population numbered only around 3000 people. By comparison, the British colonies along the east coast of North America had reached almost 100 000 people by 1663. Eager to see Nouvelle-France grow, Jean Talon and the government of King Louis XIV devised a plan to address the gender imbalance. </a:t>
            </a:r>
          </a:p>
        </p:txBody>
      </p:sp>
      <p:sp>
        <p:nvSpPr>
          <p:cNvPr id="3" name="Title 2"/>
          <p:cNvSpPr>
            <a:spLocks noGrp="1"/>
          </p:cNvSpPr>
          <p:nvPr>
            <p:ph type="title"/>
          </p:nvPr>
        </p:nvSpPr>
        <p:spPr/>
        <p:txBody>
          <a:bodyPr/>
          <a:lstStyle/>
          <a:p>
            <a:r>
              <a:rPr lang="en-CA" dirty="0" err="1"/>
              <a:t>Filles</a:t>
            </a:r>
            <a:r>
              <a:rPr lang="en-CA" dirty="0"/>
              <a:t> du </a:t>
            </a:r>
            <a:r>
              <a:rPr lang="en-CA" dirty="0" err="1"/>
              <a:t>Roi</a:t>
            </a:r>
            <a:endParaRPr lang="en-CA" dirty="0"/>
          </a:p>
        </p:txBody>
      </p:sp>
    </p:spTree>
    <p:extLst>
      <p:ext uri="{BB962C8B-B14F-4D97-AF65-F5344CB8AC3E}">
        <p14:creationId xmlns:p14="http://schemas.microsoft.com/office/powerpoint/2010/main" val="14337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648072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6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800" y="692696"/>
            <a:ext cx="3816424" cy="5431328"/>
          </a:xfrm>
          <a:prstGeom prst="rect">
            <a:avLst/>
          </a:prstGeom>
        </p:spPr>
      </p:pic>
    </p:spTree>
    <p:extLst>
      <p:ext uri="{BB962C8B-B14F-4D97-AF65-F5344CB8AC3E}">
        <p14:creationId xmlns:p14="http://schemas.microsoft.com/office/powerpoint/2010/main" val="221348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619328"/>
          </a:xfrm>
        </p:spPr>
        <p:txBody>
          <a:bodyPr>
            <a:normAutofit fontScale="92500" lnSpcReduction="10000"/>
          </a:bodyPr>
          <a:lstStyle/>
          <a:p>
            <a:r>
              <a:rPr lang="en-CA" dirty="0"/>
              <a:t>Eager to see the colony grow, Jean Talon and the government of King Louis XIV devised a plan to address the gender imbalance. </a:t>
            </a:r>
          </a:p>
          <a:p>
            <a:r>
              <a:rPr lang="en-CA" dirty="0"/>
              <a:t>From 1663 to 1673, the government searched for single and widowed women in France to send across the ocean to the French colony. </a:t>
            </a:r>
          </a:p>
          <a:p>
            <a:r>
              <a:rPr lang="en-CA" dirty="0"/>
              <a:t>It was expected that upon arrival, the women would marry one of the Frenchmen in the colony, raise a family, and become a permanent colonist. </a:t>
            </a:r>
          </a:p>
          <a:p>
            <a:pPr lvl="1"/>
            <a:r>
              <a:rPr lang="en-CA" dirty="0"/>
              <a:t>As an incentive to make the journey and change in lifestyle, the government awarded many girls with a dowry of 50 French francs, and provided all the necessary travel expenses.</a:t>
            </a:r>
          </a:p>
          <a:p>
            <a:pPr lvl="1"/>
            <a:r>
              <a:rPr lang="en-CA" dirty="0"/>
              <a:t> Because the king paid for all this, the women became known as les </a:t>
            </a:r>
            <a:r>
              <a:rPr lang="en-CA" dirty="0" err="1"/>
              <a:t>filles</a:t>
            </a:r>
            <a:r>
              <a:rPr lang="en-CA" dirty="0"/>
              <a:t> du </a:t>
            </a:r>
            <a:r>
              <a:rPr lang="en-CA" dirty="0" err="1"/>
              <a:t>roi</a:t>
            </a:r>
            <a:r>
              <a:rPr lang="en-CA" dirty="0"/>
              <a:t>—the king's daughters. </a:t>
            </a:r>
          </a:p>
          <a:p>
            <a:r>
              <a:rPr lang="en-CA" dirty="0"/>
              <a:t>Most were orphans from state orphanages or women with no family support or resources.</a:t>
            </a:r>
          </a:p>
          <a:p>
            <a:endParaRPr lang="en-CA" dirty="0"/>
          </a:p>
        </p:txBody>
      </p:sp>
    </p:spTree>
    <p:extLst>
      <p:ext uri="{BB962C8B-B14F-4D97-AF65-F5344CB8AC3E}">
        <p14:creationId xmlns:p14="http://schemas.microsoft.com/office/powerpoint/2010/main" val="18332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7320"/>
          </a:xfrm>
        </p:spPr>
        <p:txBody>
          <a:bodyPr/>
          <a:lstStyle/>
          <a:p>
            <a:r>
              <a:rPr lang="en-CA" dirty="0"/>
              <a:t>Upon arriving in Nouvelle-France, the young women had to learn about a new and different country. </a:t>
            </a:r>
          </a:p>
          <a:p>
            <a:r>
              <a:rPr lang="en-CA" dirty="0"/>
              <a:t>It was expected that they would find a husband within a few months of arrival. </a:t>
            </a:r>
          </a:p>
          <a:p>
            <a:pPr lvl="1"/>
            <a:r>
              <a:rPr lang="en-CA" dirty="0"/>
              <a:t>To promote a natural population increase, money (a baby bonus) was offered to families with over ten children. </a:t>
            </a:r>
          </a:p>
          <a:p>
            <a:pPr lvl="1"/>
            <a:r>
              <a:rPr lang="en-CA" dirty="0"/>
              <a:t>In addition to having babies, these women were expected to help with the farming chores—not an easy task in early Nouvelle-France. </a:t>
            </a:r>
          </a:p>
        </p:txBody>
      </p:sp>
    </p:spTree>
    <p:extLst>
      <p:ext uri="{BB962C8B-B14F-4D97-AF65-F5344CB8AC3E}">
        <p14:creationId xmlns:p14="http://schemas.microsoft.com/office/powerpoint/2010/main" val="24225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French government's plan with les </a:t>
            </a:r>
            <a:r>
              <a:rPr lang="en-CA" dirty="0" err="1"/>
              <a:t>Filles</a:t>
            </a:r>
            <a:r>
              <a:rPr lang="en-CA" dirty="0"/>
              <a:t> du </a:t>
            </a:r>
            <a:r>
              <a:rPr lang="en-CA" dirty="0" err="1"/>
              <a:t>Roi</a:t>
            </a:r>
            <a:r>
              <a:rPr lang="en-CA" dirty="0"/>
              <a:t> worked. In 1671, there were over 700 births in Nouvelle France. </a:t>
            </a:r>
          </a:p>
          <a:p>
            <a:r>
              <a:rPr lang="en-CA" dirty="0"/>
              <a:t>Many French Canadians today can trace their lineage back to one of les </a:t>
            </a:r>
            <a:r>
              <a:rPr lang="en-CA" dirty="0" err="1"/>
              <a:t>Filles</a:t>
            </a:r>
            <a:r>
              <a:rPr lang="en-CA" dirty="0"/>
              <a:t> du </a:t>
            </a:r>
            <a:r>
              <a:rPr lang="en-CA" dirty="0" err="1"/>
              <a:t>Roi</a:t>
            </a:r>
            <a:r>
              <a:rPr lang="en-CA" dirty="0"/>
              <a:t>. </a:t>
            </a:r>
          </a:p>
        </p:txBody>
      </p:sp>
    </p:spTree>
    <p:extLst>
      <p:ext uri="{BB962C8B-B14F-4D97-AF65-F5344CB8AC3E}">
        <p14:creationId xmlns:p14="http://schemas.microsoft.com/office/powerpoint/2010/main" val="1580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CA" sz="3600" dirty="0"/>
              <a:t>“</a:t>
            </a:r>
            <a:r>
              <a:rPr lang="en-CA" sz="3600" i="1" dirty="0"/>
              <a:t>All volunteer companions and others of marriageable age are enjoined to marry two weeks after the arrival of the ships bearing the </a:t>
            </a:r>
            <a:r>
              <a:rPr lang="en-CA" sz="3600" i="1" dirty="0" err="1"/>
              <a:t>filles</a:t>
            </a:r>
            <a:r>
              <a:rPr lang="en-CA" sz="3600" i="1" dirty="0"/>
              <a:t> or else be deprived of all liberty to hunt, fish and trade with the Indians.” </a:t>
            </a:r>
          </a:p>
          <a:p>
            <a:pPr marL="0" indent="0" algn="r">
              <a:buNone/>
            </a:pPr>
            <a:r>
              <a:rPr lang="en-CA" dirty="0"/>
              <a:t>By Order of Jean Talon, October, 1671</a:t>
            </a:r>
          </a:p>
        </p:txBody>
      </p:sp>
    </p:spTree>
    <p:extLst>
      <p:ext uri="{BB962C8B-B14F-4D97-AF65-F5344CB8AC3E}">
        <p14:creationId xmlns:p14="http://schemas.microsoft.com/office/powerpoint/2010/main" val="133865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normAutofit lnSpcReduction="10000"/>
          </a:bodyPr>
          <a:lstStyle/>
          <a:p>
            <a:pPr marL="0" indent="0" algn="ctr">
              <a:buNone/>
            </a:pPr>
            <a:r>
              <a:rPr lang="en-CA" sz="2800" i="1" dirty="0"/>
              <a:t>“[I]n compensation for a multiplicity of children and for bringing them into marriage, His Majesty ... hereby orders that, in future, all inhabitants of the country who have up to ten living children... will be paid ... a pension of 300 livres each, and those with 12, 400 livres ... . </a:t>
            </a:r>
          </a:p>
          <a:p>
            <a:pPr marL="0" indent="0" algn="ctr">
              <a:buNone/>
            </a:pPr>
            <a:endParaRPr lang="en-CA" sz="2800" i="1" dirty="0"/>
          </a:p>
          <a:p>
            <a:pPr marL="0" indent="0" algn="ctr">
              <a:buNone/>
            </a:pPr>
            <a:r>
              <a:rPr lang="en-CA" sz="2800" i="1" dirty="0"/>
              <a:t>Moreover, His Majesty desires that ... all boys who marry at 20 years and under, and girls at 16 and under, be paid 20 livres for each to celebrate their nuptials, which payment shall be called “the king’s present”.</a:t>
            </a:r>
          </a:p>
          <a:p>
            <a:pPr marL="0" indent="0" algn="r">
              <a:buNone/>
            </a:pPr>
            <a:r>
              <a:rPr lang="en-CA" dirty="0"/>
              <a:t>Declaration of the King’s State Council, 1670</a:t>
            </a:r>
          </a:p>
        </p:txBody>
      </p:sp>
    </p:spTree>
    <p:extLst>
      <p:ext uri="{BB962C8B-B14F-4D97-AF65-F5344CB8AC3E}">
        <p14:creationId xmlns:p14="http://schemas.microsoft.com/office/powerpoint/2010/main" val="140930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CA" sz="3200" i="1" dirty="0"/>
              <a:t>“The girls sent last year are married and almost all are pregnant or have had children, marking the fecundity of this country.” </a:t>
            </a:r>
          </a:p>
          <a:p>
            <a:pPr marL="0" indent="0">
              <a:buNone/>
            </a:pPr>
            <a:endParaRPr lang="en-CA" dirty="0"/>
          </a:p>
          <a:p>
            <a:pPr marL="0" indent="0" algn="r">
              <a:buNone/>
            </a:pPr>
            <a:r>
              <a:rPr lang="en-CA" dirty="0"/>
              <a:t>Letter from Jean Talon to the French court, 1670</a:t>
            </a:r>
          </a:p>
        </p:txBody>
      </p:sp>
    </p:spTree>
    <p:extLst>
      <p:ext uri="{BB962C8B-B14F-4D97-AF65-F5344CB8AC3E}">
        <p14:creationId xmlns:p14="http://schemas.microsoft.com/office/powerpoint/2010/main" val="3581602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406"/>
            <a:ext cx="5292080" cy="3736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326" y="3429000"/>
            <a:ext cx="5562276" cy="3422144"/>
          </a:xfrm>
          <a:prstGeom prst="rect">
            <a:avLst/>
          </a:prstGeom>
        </p:spPr>
      </p:pic>
    </p:spTree>
    <p:extLst>
      <p:ext uri="{BB962C8B-B14F-4D97-AF65-F5344CB8AC3E}">
        <p14:creationId xmlns:p14="http://schemas.microsoft.com/office/powerpoint/2010/main" val="1922427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3600" i="1" dirty="0"/>
              <a:t>In looking at these images of les </a:t>
            </a:r>
            <a:r>
              <a:rPr lang="en-CA" sz="3600" i="1" dirty="0" err="1"/>
              <a:t>Filles</a:t>
            </a:r>
            <a:r>
              <a:rPr lang="en-CA" sz="3600" i="1" dirty="0"/>
              <a:t> du </a:t>
            </a:r>
            <a:r>
              <a:rPr lang="en-CA" sz="3600" i="1" dirty="0" err="1"/>
              <a:t>Roi</a:t>
            </a:r>
            <a:r>
              <a:rPr lang="en-CA" sz="3600" i="1" dirty="0"/>
              <a:t>, do you feel they accurately portray the experiences these young women went through? Do you believe that the decision to send young women to North America for purposes of population growth was ethically sound? </a:t>
            </a:r>
          </a:p>
          <a:p>
            <a:pPr marL="0" indent="0" algn="ctr">
              <a:buNone/>
            </a:pPr>
            <a:r>
              <a:rPr lang="en-CA" sz="3600" i="1" dirty="0"/>
              <a:t>Explain your answer. </a:t>
            </a:r>
          </a:p>
        </p:txBody>
      </p:sp>
      <p:sp>
        <p:nvSpPr>
          <p:cNvPr id="3" name="Title 2"/>
          <p:cNvSpPr>
            <a:spLocks noGrp="1"/>
          </p:cNvSpPr>
          <p:nvPr>
            <p:ph type="title"/>
          </p:nvPr>
        </p:nvSpPr>
        <p:spPr/>
        <p:txBody>
          <a:bodyPr/>
          <a:lstStyle/>
          <a:p>
            <a:r>
              <a:rPr lang="en-CA" dirty="0"/>
              <a:t>Ethical Dimensions</a:t>
            </a:r>
          </a:p>
        </p:txBody>
      </p:sp>
    </p:spTree>
    <p:extLst>
      <p:ext uri="{BB962C8B-B14F-4D97-AF65-F5344CB8AC3E}">
        <p14:creationId xmlns:p14="http://schemas.microsoft.com/office/powerpoint/2010/main" val="165539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What are the arguments for why the </a:t>
            </a:r>
            <a:r>
              <a:rPr lang="en-CA" dirty="0" err="1"/>
              <a:t>Filles</a:t>
            </a:r>
            <a:r>
              <a:rPr lang="en-CA" dirty="0"/>
              <a:t> du </a:t>
            </a:r>
            <a:r>
              <a:rPr lang="en-CA" dirty="0" err="1"/>
              <a:t>Roi</a:t>
            </a:r>
            <a:r>
              <a:rPr lang="en-CA" dirty="0"/>
              <a:t> might have been considered ethical or not</a:t>
            </a:r>
          </a:p>
        </p:txBody>
      </p:sp>
      <p:sp>
        <p:nvSpPr>
          <p:cNvPr id="3" name="Title 2"/>
          <p:cNvSpPr>
            <a:spLocks noGrp="1"/>
          </p:cNvSpPr>
          <p:nvPr>
            <p:ph type="title"/>
          </p:nvPr>
        </p:nvSpPr>
        <p:spPr/>
        <p:txBody>
          <a:bodyPr/>
          <a:lstStyle/>
          <a:p>
            <a:r>
              <a:rPr lang="en-CA" dirty="0"/>
              <a:t>Consider the Ethical Dimensions</a:t>
            </a:r>
          </a:p>
        </p:txBody>
      </p:sp>
      <p:graphicFrame>
        <p:nvGraphicFramePr>
          <p:cNvPr id="4" name="Table 3"/>
          <p:cNvGraphicFramePr>
            <a:graphicFrameLocks noGrp="1"/>
          </p:cNvGraphicFramePr>
          <p:nvPr>
            <p:extLst/>
          </p:nvPr>
        </p:nvGraphicFramePr>
        <p:xfrm>
          <a:off x="683568" y="2548384"/>
          <a:ext cx="8003232" cy="2429833"/>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1439702597"/>
                    </a:ext>
                  </a:extLst>
                </a:gridCol>
                <a:gridCol w="4001616">
                  <a:extLst>
                    <a:ext uri="{9D8B030D-6E8A-4147-A177-3AD203B41FA5}">
                      <a16:colId xmlns:a16="http://schemas.microsoft.com/office/drawing/2014/main" val="4185729759"/>
                    </a:ext>
                  </a:extLst>
                </a:gridCol>
              </a:tblGrid>
              <a:tr h="592584">
                <a:tc>
                  <a:txBody>
                    <a:bodyPr/>
                    <a:lstStyle/>
                    <a:p>
                      <a:pPr algn="ctr"/>
                      <a:r>
                        <a:rPr lang="en-CA" sz="2400" dirty="0"/>
                        <a:t>Arguments For</a:t>
                      </a:r>
                    </a:p>
                  </a:txBody>
                  <a:tcPr/>
                </a:tc>
                <a:tc>
                  <a:txBody>
                    <a:bodyPr/>
                    <a:lstStyle/>
                    <a:p>
                      <a:pPr algn="ctr"/>
                      <a:r>
                        <a:rPr lang="en-CA" sz="2400" dirty="0"/>
                        <a:t>Arguments Against</a:t>
                      </a:r>
                    </a:p>
                  </a:txBody>
                  <a:tcPr/>
                </a:tc>
                <a:extLst>
                  <a:ext uri="{0D108BD9-81ED-4DB2-BD59-A6C34878D82A}">
                    <a16:rowId xmlns:a16="http://schemas.microsoft.com/office/drawing/2014/main" val="2401327697"/>
                  </a:ext>
                </a:extLst>
              </a:tr>
              <a:tr h="1837249">
                <a:tc>
                  <a:txBody>
                    <a:bodyPr/>
                    <a:lstStyle/>
                    <a:p>
                      <a:endParaRPr lang="en-CA"/>
                    </a:p>
                  </a:txBody>
                  <a:tcPr/>
                </a:tc>
                <a:tc>
                  <a:txBody>
                    <a:bodyPr/>
                    <a:lstStyle/>
                    <a:p>
                      <a:endParaRPr lang="en-CA" dirty="0"/>
                    </a:p>
                  </a:txBody>
                  <a:tcPr/>
                </a:tc>
                <a:extLst>
                  <a:ext uri="{0D108BD9-81ED-4DB2-BD59-A6C34878D82A}">
                    <a16:rowId xmlns:a16="http://schemas.microsoft.com/office/drawing/2014/main" val="1691859907"/>
                  </a:ext>
                </a:extLst>
              </a:tr>
            </a:tbl>
          </a:graphicData>
        </a:graphic>
      </p:graphicFrame>
    </p:spTree>
    <p:extLst>
      <p:ext uri="{BB962C8B-B14F-4D97-AF65-F5344CB8AC3E}">
        <p14:creationId xmlns:p14="http://schemas.microsoft.com/office/powerpoint/2010/main" val="185287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ewfrance"/>
          <p:cNvPicPr>
            <a:picLocks noChangeAspect="1" noChangeArrowheads="1"/>
          </p:cNvPicPr>
          <p:nvPr/>
        </p:nvPicPr>
        <p:blipFill>
          <a:blip r:embed="rId2" cstate="print"/>
          <a:srcRect/>
          <a:stretch>
            <a:fillRect/>
          </a:stretch>
        </p:blipFill>
        <p:spPr>
          <a:xfrm>
            <a:off x="1447800" y="0"/>
            <a:ext cx="6122988" cy="6858000"/>
          </a:xfrm>
          <a:prstGeom prst="rect">
            <a:avLst/>
          </a:prstGeom>
          <a:noFill/>
          <a:ln/>
        </p:spPr>
      </p:pic>
    </p:spTree>
    <p:extLst>
      <p:ext uri="{BB962C8B-B14F-4D97-AF65-F5344CB8AC3E}">
        <p14:creationId xmlns:p14="http://schemas.microsoft.com/office/powerpoint/2010/main" val="239367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fr-FR" sz="2800" dirty="0"/>
              <a:t>Fur trade: main economic trade of New France.</a:t>
            </a:r>
          </a:p>
          <a:p>
            <a:r>
              <a:rPr lang="en-US" altLang="fr-FR" sz="2800" dirty="0"/>
              <a:t>It is often said that a rodent, not people, built Nouvelle-France.</a:t>
            </a:r>
          </a:p>
          <a:p>
            <a:r>
              <a:rPr lang="en-US" altLang="fr-FR" sz="2800" dirty="0"/>
              <a:t>Furs only important export of colony</a:t>
            </a:r>
          </a:p>
          <a:p>
            <a:r>
              <a:rPr lang="en-US" altLang="fr-FR" sz="2800" dirty="0"/>
              <a:t>Quest for furs forced France further into the continent causing alliances with First Nation Groups and competition with other European countries.</a:t>
            </a:r>
          </a:p>
          <a:p>
            <a:r>
              <a:rPr lang="en-US" altLang="fr-FR" sz="2800" dirty="0"/>
              <a:t>The demand for fur altered the course of history for everyone involved.</a:t>
            </a:r>
          </a:p>
          <a:p>
            <a:endParaRPr lang="fr-CA" dirty="0"/>
          </a:p>
        </p:txBody>
      </p:sp>
      <p:sp>
        <p:nvSpPr>
          <p:cNvPr id="3" name="Title 2"/>
          <p:cNvSpPr>
            <a:spLocks noGrp="1"/>
          </p:cNvSpPr>
          <p:nvPr>
            <p:ph type="title"/>
          </p:nvPr>
        </p:nvSpPr>
        <p:spPr/>
        <p:txBody>
          <a:bodyPr/>
          <a:lstStyle/>
          <a:p>
            <a:r>
              <a:rPr lang="en-CA" dirty="0"/>
              <a:t>Fur Trade</a:t>
            </a:r>
            <a:endParaRPr lang="fr-CA" dirty="0"/>
          </a:p>
        </p:txBody>
      </p:sp>
    </p:spTree>
    <p:extLst>
      <p:ext uri="{BB962C8B-B14F-4D97-AF65-F5344CB8AC3E}">
        <p14:creationId xmlns:p14="http://schemas.microsoft.com/office/powerpoint/2010/main" val="41149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20" y="13778"/>
            <a:ext cx="4320480" cy="6844222"/>
          </a:xfrm>
          <a:prstGeom prst="rect">
            <a:avLst/>
          </a:prstGeom>
        </p:spPr>
      </p:pic>
      <p:sp>
        <p:nvSpPr>
          <p:cNvPr id="5" name="Title 4"/>
          <p:cNvSpPr>
            <a:spLocks noGrp="1"/>
          </p:cNvSpPr>
          <p:nvPr>
            <p:ph type="title"/>
          </p:nvPr>
        </p:nvSpPr>
        <p:spPr>
          <a:xfrm>
            <a:off x="677463" y="2204864"/>
            <a:ext cx="4114800" cy="4398923"/>
          </a:xfrm>
        </p:spPr>
        <p:txBody>
          <a:bodyPr>
            <a:normAutofit/>
          </a:bodyPr>
          <a:lstStyle/>
          <a:p>
            <a:r>
              <a:rPr lang="en-CA" sz="2400" dirty="0"/>
              <a:t>These different styles of beaver hats were in such demand in Europe that they helped fuel the fur trade in North America.</a:t>
            </a:r>
          </a:p>
        </p:txBody>
      </p:sp>
      <p:pic>
        <p:nvPicPr>
          <p:cNvPr id="6" name="Picture 5"/>
          <p:cNvPicPr>
            <a:picLocks noChangeAspect="1"/>
          </p:cNvPicPr>
          <p:nvPr/>
        </p:nvPicPr>
        <p:blipFill>
          <a:blip r:embed="rId3"/>
          <a:stretch>
            <a:fillRect/>
          </a:stretch>
        </p:blipFill>
        <p:spPr>
          <a:xfrm>
            <a:off x="323528" y="1163965"/>
            <a:ext cx="4280360" cy="3240360"/>
          </a:xfrm>
          <a:prstGeom prst="rect">
            <a:avLst/>
          </a:prstGeom>
        </p:spPr>
      </p:pic>
    </p:spTree>
    <p:extLst>
      <p:ext uri="{BB962C8B-B14F-4D97-AF65-F5344CB8AC3E}">
        <p14:creationId xmlns:p14="http://schemas.microsoft.com/office/powerpoint/2010/main" val="240038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836711"/>
            <a:ext cx="4968552" cy="4836609"/>
          </a:xfrm>
          <a:prstGeom prst="rect">
            <a:avLst/>
          </a:prstGeom>
        </p:spPr>
      </p:pic>
    </p:spTree>
    <p:extLst>
      <p:ext uri="{BB962C8B-B14F-4D97-AF65-F5344CB8AC3E}">
        <p14:creationId xmlns:p14="http://schemas.microsoft.com/office/powerpoint/2010/main" val="318537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4000" i="1" dirty="0"/>
              <a:t>If there had not been a fashion demand for beaver pelts in Europe, how do you thin this would have affected colonization efforts in Nouvelle-France?</a:t>
            </a:r>
          </a:p>
        </p:txBody>
      </p:sp>
      <p:sp>
        <p:nvSpPr>
          <p:cNvPr id="3" name="Title 2"/>
          <p:cNvSpPr>
            <a:spLocks noGrp="1"/>
          </p:cNvSpPr>
          <p:nvPr>
            <p:ph type="title"/>
          </p:nvPr>
        </p:nvSpPr>
        <p:spPr/>
        <p:txBody>
          <a:bodyPr/>
          <a:lstStyle/>
          <a:p>
            <a:r>
              <a:rPr lang="en-CA" dirty="0"/>
              <a:t>Cause &amp; Consequence</a:t>
            </a:r>
          </a:p>
        </p:txBody>
      </p:sp>
    </p:spTree>
    <p:extLst>
      <p:ext uri="{BB962C8B-B14F-4D97-AF65-F5344CB8AC3E}">
        <p14:creationId xmlns:p14="http://schemas.microsoft.com/office/powerpoint/2010/main" val="2760773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992" y="534"/>
            <a:ext cx="2731008" cy="3377184"/>
          </a:xfrm>
          <a:prstGeom prst="rect">
            <a:avLst/>
          </a:prstGeom>
        </p:spPr>
      </p:pic>
      <p:sp>
        <p:nvSpPr>
          <p:cNvPr id="3" name="Title 2"/>
          <p:cNvSpPr>
            <a:spLocks noGrp="1"/>
          </p:cNvSpPr>
          <p:nvPr>
            <p:ph type="title"/>
          </p:nvPr>
        </p:nvSpPr>
        <p:spPr>
          <a:xfrm>
            <a:off x="457203" y="368300"/>
            <a:ext cx="7200897" cy="977900"/>
          </a:xfrm>
        </p:spPr>
        <p:txBody>
          <a:bodyPr/>
          <a:lstStyle/>
          <a:p>
            <a:r>
              <a:rPr lang="en-CA" dirty="0" err="1"/>
              <a:t>Coureurs</a:t>
            </a:r>
            <a:r>
              <a:rPr lang="en-CA" dirty="0"/>
              <a:t> de Bois</a:t>
            </a:r>
            <a:endParaRPr lang="fr-CA" dirty="0"/>
          </a:p>
        </p:txBody>
      </p:sp>
      <p:sp>
        <p:nvSpPr>
          <p:cNvPr id="2" name="Content Placeholder 1"/>
          <p:cNvSpPr>
            <a:spLocks noGrp="1"/>
          </p:cNvSpPr>
          <p:nvPr>
            <p:ph idx="1"/>
          </p:nvPr>
        </p:nvSpPr>
        <p:spPr>
          <a:xfrm>
            <a:off x="457203" y="1484784"/>
            <a:ext cx="7200897" cy="4525094"/>
          </a:xfrm>
        </p:spPr>
        <p:txBody>
          <a:bodyPr>
            <a:normAutofit fontScale="92500"/>
          </a:bodyPr>
          <a:lstStyle/>
          <a:p>
            <a:r>
              <a:rPr lang="en-US" altLang="fr-FR" dirty="0"/>
              <a:t>They left their farms in the summer and m</a:t>
            </a:r>
            <a:r>
              <a:rPr lang="en-US" altLang="fr-FR" dirty="0">
                <a:solidFill>
                  <a:schemeClr val="bg1"/>
                </a:solidFill>
              </a:rPr>
              <a:t>eet </a:t>
            </a:r>
            <a:br>
              <a:rPr lang="en-US" altLang="fr-FR" dirty="0"/>
            </a:br>
            <a:r>
              <a:rPr lang="en-US" altLang="fr-FR" dirty="0"/>
              <a:t>the Aboriginal trappers at their hunting gr</a:t>
            </a:r>
            <a:r>
              <a:rPr lang="en-US" altLang="fr-FR" dirty="0">
                <a:solidFill>
                  <a:schemeClr val="bg1"/>
                </a:solidFill>
              </a:rPr>
              <a:t>ound</a:t>
            </a:r>
            <a:r>
              <a:rPr lang="en-US" altLang="fr-FR" dirty="0"/>
              <a:t>s.</a:t>
            </a:r>
          </a:p>
          <a:p>
            <a:r>
              <a:rPr lang="en-US" altLang="fr-FR" dirty="0"/>
              <a:t>They were responsible for transporting </a:t>
            </a:r>
            <a:r>
              <a:rPr lang="en-US" altLang="fr-FR" dirty="0">
                <a:solidFill>
                  <a:schemeClr val="tx2"/>
                </a:solidFill>
              </a:rPr>
              <a:t>the</a:t>
            </a:r>
            <a:r>
              <a:rPr lang="en-US" altLang="fr-FR" dirty="0">
                <a:solidFill>
                  <a:schemeClr val="bg1"/>
                </a:solidFill>
              </a:rPr>
              <a:t> furs </a:t>
            </a:r>
            <a:br>
              <a:rPr lang="en-US" altLang="fr-FR" dirty="0"/>
            </a:br>
            <a:r>
              <a:rPr lang="en-US" altLang="fr-FR" dirty="0"/>
              <a:t>from the interior to the colony</a:t>
            </a:r>
          </a:p>
          <a:p>
            <a:pPr>
              <a:buNone/>
            </a:pPr>
            <a:r>
              <a:rPr lang="en-US" altLang="fr-FR" u="sng" dirty="0"/>
              <a:t>Two Main Purposes</a:t>
            </a:r>
          </a:p>
          <a:p>
            <a:r>
              <a:rPr lang="en-US" altLang="fr-FR" dirty="0">
                <a:solidFill>
                  <a:srgbClr val="FF0000"/>
                </a:solidFill>
              </a:rPr>
              <a:t>Economic</a:t>
            </a:r>
            <a:r>
              <a:rPr lang="en-US" altLang="fr-FR" dirty="0"/>
              <a:t>: increase revenue to support the growth of France and to support the constant wars against Britain</a:t>
            </a:r>
          </a:p>
          <a:p>
            <a:r>
              <a:rPr lang="en-US" altLang="fr-FR" dirty="0">
                <a:solidFill>
                  <a:srgbClr val="FF0000"/>
                </a:solidFill>
              </a:rPr>
              <a:t>Military</a:t>
            </a:r>
            <a:r>
              <a:rPr lang="en-US" altLang="fr-FR" dirty="0"/>
              <a:t>: with the help of the Aboriginals, each country could expand further westward and defeat the other country</a:t>
            </a:r>
          </a:p>
          <a:p>
            <a:endParaRPr lang="fr-CA" dirty="0"/>
          </a:p>
        </p:txBody>
      </p:sp>
    </p:spTree>
    <p:extLst>
      <p:ext uri="{BB962C8B-B14F-4D97-AF65-F5344CB8AC3E}">
        <p14:creationId xmlns:p14="http://schemas.microsoft.com/office/powerpoint/2010/main" val="26768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err="1"/>
              <a:t>Coureurs</a:t>
            </a:r>
            <a:r>
              <a:rPr lang="en-CA" dirty="0"/>
              <a:t> de Bois</a:t>
            </a:r>
            <a:endParaRPr lang="fr-CA" dirty="0"/>
          </a:p>
        </p:txBody>
      </p:sp>
      <p:sp>
        <p:nvSpPr>
          <p:cNvPr id="5" name="Content Placeholder 4"/>
          <p:cNvSpPr>
            <a:spLocks noGrp="1"/>
          </p:cNvSpPr>
          <p:nvPr>
            <p:ph sz="half" idx="1"/>
          </p:nvPr>
        </p:nvSpPr>
        <p:spPr/>
        <p:txBody>
          <a:bodyPr>
            <a:normAutofit/>
          </a:bodyPr>
          <a:lstStyle/>
          <a:p>
            <a:pPr>
              <a:buNone/>
            </a:pPr>
            <a:r>
              <a:rPr lang="en-US" altLang="fr-FR" u="sng" dirty="0"/>
              <a:t>Advantages</a:t>
            </a:r>
          </a:p>
          <a:p>
            <a:r>
              <a:rPr lang="en-US" altLang="fr-FR" dirty="0"/>
              <a:t>The furs they produced enriched the colony</a:t>
            </a:r>
          </a:p>
          <a:p>
            <a:r>
              <a:rPr lang="en-US" altLang="fr-FR" dirty="0"/>
              <a:t>Help secure loyalty with Aboriginals</a:t>
            </a:r>
          </a:p>
          <a:p>
            <a:r>
              <a:rPr lang="en-US" altLang="fr-FR" dirty="0"/>
              <a:t>Adventured further inland.</a:t>
            </a:r>
          </a:p>
          <a:p>
            <a:endParaRPr lang="fr-CA" dirty="0"/>
          </a:p>
        </p:txBody>
      </p:sp>
      <p:sp>
        <p:nvSpPr>
          <p:cNvPr id="6" name="Content Placeholder 5"/>
          <p:cNvSpPr>
            <a:spLocks noGrp="1"/>
          </p:cNvSpPr>
          <p:nvPr>
            <p:ph sz="half" idx="2"/>
          </p:nvPr>
        </p:nvSpPr>
        <p:spPr/>
        <p:txBody>
          <a:bodyPr>
            <a:normAutofit/>
          </a:bodyPr>
          <a:lstStyle/>
          <a:p>
            <a:pPr>
              <a:lnSpc>
                <a:spcPct val="90000"/>
              </a:lnSpc>
              <a:buNone/>
            </a:pPr>
            <a:r>
              <a:rPr lang="en-US" altLang="fr-FR" sz="2100" u="sng" dirty="0"/>
              <a:t>Disadvantages</a:t>
            </a:r>
          </a:p>
          <a:p>
            <a:pPr>
              <a:lnSpc>
                <a:spcPct val="90000"/>
              </a:lnSpc>
            </a:pPr>
            <a:r>
              <a:rPr lang="en-US" altLang="fr-FR" sz="2400" dirty="0"/>
              <a:t>Authorities did not like them neglecting their farms</a:t>
            </a:r>
          </a:p>
          <a:p>
            <a:pPr>
              <a:lnSpc>
                <a:spcPct val="90000"/>
              </a:lnSpc>
            </a:pPr>
            <a:r>
              <a:rPr lang="en-US" altLang="fr-FR" sz="2400" dirty="0"/>
              <a:t>They lead a footloose life.</a:t>
            </a:r>
          </a:p>
          <a:p>
            <a:pPr>
              <a:lnSpc>
                <a:spcPct val="90000"/>
              </a:lnSpc>
            </a:pPr>
            <a:r>
              <a:rPr lang="en-US" altLang="fr-FR" sz="2400" dirty="0"/>
              <a:t>Officials could not enforce laws against them as they could slip into the wilderness</a:t>
            </a:r>
          </a:p>
          <a:p>
            <a:pPr>
              <a:lnSpc>
                <a:spcPct val="90000"/>
              </a:lnSpc>
            </a:pPr>
            <a:r>
              <a:rPr lang="en-US" altLang="fr-FR" sz="2400" dirty="0"/>
              <a:t>Independent traders working for own profit not colony.</a:t>
            </a:r>
          </a:p>
          <a:p>
            <a:endParaRPr lang="fr-CA" dirty="0"/>
          </a:p>
        </p:txBody>
      </p:sp>
    </p:spTree>
    <p:extLst>
      <p:ext uri="{BB962C8B-B14F-4D97-AF65-F5344CB8AC3E}">
        <p14:creationId xmlns:p14="http://schemas.microsoft.com/office/powerpoint/2010/main" val="405589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Champlain once said: “I promised to help them in their wars, both to engage them more to love us, and also to help my enterprises and exploration, which could only be carried out with their help.”</a:t>
            </a:r>
          </a:p>
          <a:p>
            <a:pPr marL="365760" lvl="1" indent="0">
              <a:buNone/>
            </a:pPr>
            <a:endParaRPr lang="en-CA" dirty="0"/>
          </a:p>
        </p:txBody>
      </p:sp>
      <p:sp>
        <p:nvSpPr>
          <p:cNvPr id="3" name="Title 2"/>
          <p:cNvSpPr>
            <a:spLocks noGrp="1"/>
          </p:cNvSpPr>
          <p:nvPr>
            <p:ph type="title"/>
          </p:nvPr>
        </p:nvSpPr>
        <p:spPr/>
        <p:txBody>
          <a:bodyPr/>
          <a:lstStyle/>
          <a:p>
            <a:r>
              <a:rPr lang="en-CA" dirty="0"/>
              <a:t>First Nations-European Contact </a:t>
            </a:r>
          </a:p>
        </p:txBody>
      </p:sp>
    </p:spTree>
    <p:extLst>
      <p:ext uri="{BB962C8B-B14F-4D97-AF65-F5344CB8AC3E}">
        <p14:creationId xmlns:p14="http://schemas.microsoft.com/office/powerpoint/2010/main" val="315324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Alliances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96233499"/>
              </p:ext>
            </p:extLst>
          </p:nvPr>
        </p:nvGraphicFramePr>
        <p:xfrm>
          <a:off x="457200" y="1268760"/>
          <a:ext cx="8229600" cy="4857328"/>
        </p:xfrm>
        <a:graphic>
          <a:graphicData uri="http://schemas.openxmlformats.org/drawingml/2006/table">
            <a:tbl>
              <a:tblPr firstRow="1" bandRow="1">
                <a:tableStyleId>{69CF1AB2-1976-4502-BF36-3FF5EA218861}</a:tableStyleId>
              </a:tblPr>
              <a:tblGrid>
                <a:gridCol w="4114800">
                  <a:extLst>
                    <a:ext uri="{9D8B030D-6E8A-4147-A177-3AD203B41FA5}">
                      <a16:colId xmlns:a16="http://schemas.microsoft.com/office/drawing/2014/main" val="3418183596"/>
                    </a:ext>
                  </a:extLst>
                </a:gridCol>
                <a:gridCol w="4114800">
                  <a:extLst>
                    <a:ext uri="{9D8B030D-6E8A-4147-A177-3AD203B41FA5}">
                      <a16:colId xmlns:a16="http://schemas.microsoft.com/office/drawing/2014/main" val="2568442618"/>
                    </a:ext>
                  </a:extLst>
                </a:gridCol>
              </a:tblGrid>
              <a:tr h="2428664">
                <a:tc>
                  <a:txBody>
                    <a:bodyPr/>
                    <a:lstStyle/>
                    <a:p>
                      <a:pPr algn="ctr"/>
                      <a:r>
                        <a:rPr lang="en-CA" sz="4000" b="0" dirty="0"/>
                        <a:t>Benefits for the First Nations</a:t>
                      </a:r>
                    </a:p>
                  </a:txBody>
                  <a:tcPr anchor="ctr"/>
                </a:tc>
                <a:tc>
                  <a:txBody>
                    <a:bodyPr/>
                    <a:lstStyle/>
                    <a:p>
                      <a:pPr algn="ctr"/>
                      <a:r>
                        <a:rPr lang="en-CA" sz="4000" b="0" dirty="0"/>
                        <a:t>Drawbacks for the First Nations</a:t>
                      </a:r>
                    </a:p>
                  </a:txBody>
                  <a:tcPr anchor="ctr"/>
                </a:tc>
                <a:extLst>
                  <a:ext uri="{0D108BD9-81ED-4DB2-BD59-A6C34878D82A}">
                    <a16:rowId xmlns:a16="http://schemas.microsoft.com/office/drawing/2014/main" val="1243790385"/>
                  </a:ext>
                </a:extLst>
              </a:tr>
              <a:tr h="2428664">
                <a:tc>
                  <a:txBody>
                    <a:bodyPr/>
                    <a:lstStyle/>
                    <a:p>
                      <a:pPr algn="ctr"/>
                      <a:r>
                        <a:rPr lang="en-CA" sz="4000" dirty="0"/>
                        <a:t>Benefits for the Europeans</a:t>
                      </a:r>
                    </a:p>
                  </a:txBody>
                  <a:tcPr anchor="ctr"/>
                </a:tc>
                <a:tc>
                  <a:txBody>
                    <a:bodyPr/>
                    <a:lstStyle/>
                    <a:p>
                      <a:pPr algn="ctr"/>
                      <a:r>
                        <a:rPr lang="en-CA" sz="4000" dirty="0"/>
                        <a:t>Drawbacks</a:t>
                      </a:r>
                      <a:r>
                        <a:rPr lang="en-CA" sz="4000" baseline="0" dirty="0"/>
                        <a:t> for the Europeans</a:t>
                      </a:r>
                      <a:endParaRPr lang="en-CA" sz="4000" dirty="0"/>
                    </a:p>
                  </a:txBody>
                  <a:tcPr anchor="ctr"/>
                </a:tc>
                <a:extLst>
                  <a:ext uri="{0D108BD9-81ED-4DB2-BD59-A6C34878D82A}">
                    <a16:rowId xmlns:a16="http://schemas.microsoft.com/office/drawing/2014/main" val="3428306426"/>
                  </a:ext>
                </a:extLst>
              </a:tr>
            </a:tbl>
          </a:graphicData>
        </a:graphic>
      </p:graphicFrame>
      <p:sp>
        <p:nvSpPr>
          <p:cNvPr id="6" name="Rectangle 5"/>
          <p:cNvSpPr/>
          <p:nvPr/>
        </p:nvSpPr>
        <p:spPr>
          <a:xfrm>
            <a:off x="205065" y="6126088"/>
            <a:ext cx="8733869"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What are the effects of making contact?</a:t>
            </a:r>
          </a:p>
        </p:txBody>
      </p:sp>
    </p:spTree>
    <p:extLst>
      <p:ext uri="{BB962C8B-B14F-4D97-AF65-F5344CB8AC3E}">
        <p14:creationId xmlns:p14="http://schemas.microsoft.com/office/powerpoint/2010/main" val="4322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a:t>While Nouvelle-France struggled to grow into a sustainable colony, other forces were at work that directed its future.</a:t>
            </a:r>
          </a:p>
          <a:p>
            <a:pPr lvl="1"/>
            <a:r>
              <a:rPr lang="en-CA" sz="3200" dirty="0"/>
              <a:t>During the 18</a:t>
            </a:r>
            <a:r>
              <a:rPr lang="en-CA" sz="3200" baseline="30000" dirty="0"/>
              <a:t>th</a:t>
            </a:r>
            <a:r>
              <a:rPr lang="en-CA" sz="3200" dirty="0"/>
              <a:t> century, Britain and France began to intensify their fight for land and power in North America.</a:t>
            </a:r>
          </a:p>
        </p:txBody>
      </p:sp>
      <p:sp>
        <p:nvSpPr>
          <p:cNvPr id="3" name="Title 2"/>
          <p:cNvSpPr>
            <a:spLocks noGrp="1"/>
          </p:cNvSpPr>
          <p:nvPr>
            <p:ph type="title"/>
          </p:nvPr>
        </p:nvSpPr>
        <p:spPr/>
        <p:txBody>
          <a:bodyPr/>
          <a:lstStyle/>
          <a:p>
            <a:r>
              <a:rPr lang="en-CA" dirty="0"/>
              <a:t>British-French Hostilities</a:t>
            </a:r>
          </a:p>
        </p:txBody>
      </p:sp>
    </p:spTree>
    <p:extLst>
      <p:ext uri="{BB962C8B-B14F-4D97-AF65-F5344CB8AC3E}">
        <p14:creationId xmlns:p14="http://schemas.microsoft.com/office/powerpoint/2010/main" val="20602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t>13 Colonies</a:t>
            </a:r>
          </a:p>
        </p:txBody>
      </p:sp>
      <p:sp>
        <p:nvSpPr>
          <p:cNvPr id="75779" name="Rectangle 3"/>
          <p:cNvSpPr>
            <a:spLocks noGrp="1" noChangeArrowheads="1"/>
          </p:cNvSpPr>
          <p:nvPr>
            <p:ph type="body" idx="1"/>
          </p:nvPr>
        </p:nvSpPr>
        <p:spPr/>
        <p:txBody>
          <a:bodyPr/>
          <a:lstStyle/>
          <a:p>
            <a:pPr eaLnBrk="1" hangingPunct="1"/>
            <a:r>
              <a:rPr lang="en-US" altLang="fr-FR" dirty="0"/>
              <a:t>Arrived in 1607</a:t>
            </a:r>
          </a:p>
          <a:p>
            <a:pPr eaLnBrk="1" hangingPunct="1"/>
            <a:r>
              <a:rPr lang="en-US" altLang="fr-FR" dirty="0"/>
              <a:t>Jamestown on Chesapeake Bay</a:t>
            </a:r>
          </a:p>
          <a:p>
            <a:pPr eaLnBrk="1" hangingPunct="1"/>
            <a:r>
              <a:rPr lang="en-US" altLang="fr-FR" dirty="0"/>
              <a:t>Instead of fur trade, their economy relies heavily on tobacco</a:t>
            </a:r>
          </a:p>
        </p:txBody>
      </p:sp>
      <p:pic>
        <p:nvPicPr>
          <p:cNvPr id="1026" name="Picture 2" descr="http://worldatlas.com/webimage/countrys/namerica/usstates/colon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56992"/>
            <a:ext cx="5832648" cy="330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sz="2400" dirty="0"/>
              <a:t>Climate was severe</a:t>
            </a:r>
          </a:p>
          <a:p>
            <a:r>
              <a:rPr lang="en-US" altLang="fr-FR" sz="2400" dirty="0"/>
              <a:t>“The Great River,” or the St. Lawrence never lead to the East as Cartier hoped</a:t>
            </a:r>
          </a:p>
          <a:p>
            <a:r>
              <a:rPr lang="en-US" altLang="fr-FR" sz="2400" dirty="0"/>
              <a:t>France abandoned colonization for 65 years.</a:t>
            </a:r>
          </a:p>
          <a:p>
            <a:r>
              <a:rPr lang="en-US" altLang="fr-FR" sz="2400" dirty="0"/>
              <a:t>In the summer France came to Newfoundland to fish  and then trading began with the First Nations.</a:t>
            </a:r>
          </a:p>
          <a:p>
            <a:r>
              <a:rPr lang="en-US" altLang="fr-FR" sz="2400" dirty="0"/>
              <a:t>The fish and furs forced France back to the New World.</a:t>
            </a:r>
          </a:p>
          <a:p>
            <a:endParaRPr lang="fr-CA" dirty="0"/>
          </a:p>
        </p:txBody>
      </p:sp>
      <p:sp>
        <p:nvSpPr>
          <p:cNvPr id="3" name="Title 2"/>
          <p:cNvSpPr>
            <a:spLocks noGrp="1"/>
          </p:cNvSpPr>
          <p:nvPr>
            <p:ph type="title"/>
          </p:nvPr>
        </p:nvSpPr>
        <p:spPr/>
        <p:txBody>
          <a:bodyPr/>
          <a:lstStyle/>
          <a:p>
            <a:r>
              <a:rPr lang="en-CA" dirty="0"/>
              <a:t>Early Life in Quebec</a:t>
            </a:r>
            <a:endParaRPr lang="fr-CA" dirty="0"/>
          </a:p>
        </p:txBody>
      </p:sp>
    </p:spTree>
    <p:extLst>
      <p:ext uri="{BB962C8B-B14F-4D97-AF65-F5344CB8AC3E}">
        <p14:creationId xmlns:p14="http://schemas.microsoft.com/office/powerpoint/2010/main" val="16901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defRPr/>
            </a:pPr>
            <a:r>
              <a:rPr lang="en-US" dirty="0"/>
              <a:t>Population: 13 colonies vs. Nouvelle-France</a:t>
            </a:r>
          </a:p>
        </p:txBody>
      </p:sp>
      <p:sp>
        <p:nvSpPr>
          <p:cNvPr id="78851" name="Rectangle 3"/>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fr-FR" sz="2800" dirty="0"/>
              <a:t>	Year		New France      13 Colonies </a:t>
            </a:r>
          </a:p>
          <a:p>
            <a:pPr marL="609600" indent="-609600" eaLnBrk="1" hangingPunct="1">
              <a:buFont typeface="Wingdings" panose="05000000000000000000" pitchFamily="2" charset="2"/>
              <a:buNone/>
            </a:pPr>
            <a:r>
              <a:rPr lang="en-US" altLang="fr-FR" sz="2800" dirty="0"/>
              <a:t>	1660 		3 000			90 000</a:t>
            </a:r>
          </a:p>
          <a:p>
            <a:pPr marL="609600" indent="-609600" eaLnBrk="1" hangingPunct="1">
              <a:buFont typeface="Wingdings" panose="05000000000000000000" pitchFamily="2" charset="2"/>
              <a:buNone/>
            </a:pPr>
            <a:r>
              <a:rPr lang="en-US" altLang="fr-FR" sz="2800" dirty="0"/>
              <a:t>	1710		18 000		331 711</a:t>
            </a:r>
          </a:p>
          <a:p>
            <a:pPr marL="609600" indent="-609600" eaLnBrk="1" hangingPunct="1">
              <a:buFont typeface="Wingdings" panose="05000000000000000000" pitchFamily="2" charset="2"/>
              <a:buNone/>
            </a:pPr>
            <a:r>
              <a:rPr lang="en-US" altLang="fr-FR" sz="2800" dirty="0"/>
              <a:t>	1720		24 474		446 185</a:t>
            </a:r>
          </a:p>
          <a:p>
            <a:pPr marL="609600" indent="-609600" eaLnBrk="1" hangingPunct="1">
              <a:buFont typeface="Wingdings" panose="05000000000000000000" pitchFamily="2" charset="2"/>
              <a:buNone/>
            </a:pPr>
            <a:r>
              <a:rPr lang="en-US" altLang="fr-FR" sz="2800" dirty="0"/>
              <a:t>	1750		53 000		1 170 760</a:t>
            </a:r>
          </a:p>
          <a:p>
            <a:pPr marL="609600" indent="-609600" eaLnBrk="1" hangingPunct="1">
              <a:buFont typeface="Wingdings" panose="05000000000000000000" pitchFamily="2" charset="2"/>
              <a:buNone/>
            </a:pPr>
            <a:r>
              <a:rPr lang="en-US" altLang="fr-FR" sz="2800" dirty="0"/>
              <a:t>	1760		64 041		1 593 625</a:t>
            </a:r>
          </a:p>
          <a:p>
            <a:pPr marL="609600" indent="-609600" eaLnBrk="1" hangingPunct="1">
              <a:buFont typeface="Wingdings" panose="05000000000000000000" pitchFamily="2" charset="2"/>
              <a:buNone/>
            </a:pPr>
            <a:endParaRPr lang="en-US" altLang="fr-FR" sz="2800" dirty="0"/>
          </a:p>
        </p:txBody>
      </p:sp>
      <p:sp>
        <p:nvSpPr>
          <p:cNvPr id="2" name="TextBox 1"/>
          <p:cNvSpPr txBox="1"/>
          <p:nvPr/>
        </p:nvSpPr>
        <p:spPr>
          <a:xfrm>
            <a:off x="1259632" y="5258383"/>
            <a:ext cx="7075976" cy="954107"/>
          </a:xfrm>
          <a:prstGeom prst="rect">
            <a:avLst/>
          </a:prstGeom>
          <a:noFill/>
        </p:spPr>
        <p:txBody>
          <a:bodyPr wrap="none" rtlCol="0">
            <a:spAutoFit/>
          </a:bodyPr>
          <a:lstStyle/>
          <a:p>
            <a:r>
              <a:rPr lang="en-CA" sz="2800" dirty="0"/>
              <a:t>Why did Nouvelle-France not grow as fast as </a:t>
            </a:r>
          </a:p>
          <a:p>
            <a:pPr algn="ctr"/>
            <a:r>
              <a:rPr lang="en-CA" sz="2800" dirty="0"/>
              <a:t>the 13 Colonies?</a:t>
            </a:r>
            <a:endParaRPr lang="fr-CA" sz="2800" dirty="0"/>
          </a:p>
        </p:txBody>
      </p:sp>
    </p:spTree>
    <p:extLst>
      <p:ext uri="{BB962C8B-B14F-4D97-AF65-F5344CB8AC3E}">
        <p14:creationId xmlns:p14="http://schemas.microsoft.com/office/powerpoint/2010/main" val="2192800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t>Different Landscapes</a:t>
            </a:r>
          </a:p>
        </p:txBody>
      </p:sp>
      <p:sp>
        <p:nvSpPr>
          <p:cNvPr id="79875" name="Rectangle 3"/>
          <p:cNvSpPr>
            <a:spLocks noGrp="1" noChangeArrowheads="1"/>
          </p:cNvSpPr>
          <p:nvPr>
            <p:ph type="body" idx="1"/>
          </p:nvPr>
        </p:nvSpPr>
        <p:spPr>
          <a:xfrm>
            <a:off x="457200" y="4581128"/>
            <a:ext cx="8229600" cy="1760984"/>
          </a:xfrm>
        </p:spPr>
        <p:txBody>
          <a:bodyPr/>
          <a:lstStyle/>
          <a:p>
            <a:r>
              <a:rPr lang="en-CA" altLang="fr-FR" dirty="0"/>
              <a:t>The British settlements in the 13 Colonies were farther south and it was far more attractive and easier to live in a warmer climate than the harsh realities of winter in Nouvelle-France</a:t>
            </a:r>
            <a:endParaRPr lang="en-US" altLang="fr-FR" dirty="0"/>
          </a:p>
        </p:txBody>
      </p:sp>
      <p:sp>
        <p:nvSpPr>
          <p:cNvPr id="4" name="Rectangle 2"/>
          <p:cNvSpPr txBox="1">
            <a:spLocks noChangeArrowheads="1"/>
          </p:cNvSpPr>
          <p:nvPr/>
        </p:nvSpPr>
        <p:spPr>
          <a:xfrm>
            <a:off x="457200" y="3267037"/>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defRPr/>
            </a:pPr>
            <a:r>
              <a:rPr lang="fr-CA" dirty="0" err="1"/>
              <a:t>Milder</a:t>
            </a:r>
            <a:r>
              <a:rPr lang="fr-CA" dirty="0"/>
              <a:t> </a:t>
            </a:r>
            <a:r>
              <a:rPr lang="fr-CA" dirty="0" err="1"/>
              <a:t>Climate</a:t>
            </a:r>
            <a:endParaRPr lang="fr-CA" dirty="0"/>
          </a:p>
        </p:txBody>
      </p:sp>
      <p:sp>
        <p:nvSpPr>
          <p:cNvPr id="5" name="Rectangle 3"/>
          <p:cNvSpPr txBox="1">
            <a:spLocks noChangeArrowheads="1"/>
          </p:cNvSpPr>
          <p:nvPr/>
        </p:nvSpPr>
        <p:spPr>
          <a:xfrm>
            <a:off x="609600" y="1676400"/>
            <a:ext cx="8229600" cy="1760984"/>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CA" altLang="fr-FR"/>
              <a:t>The population of New France was restricted to the relatively small area around the St. Lawrence River because that was where the limited area of fertile land existed</a:t>
            </a:r>
            <a:endParaRPr lang="en-US" altLang="fr-FR" dirty="0"/>
          </a:p>
        </p:txBody>
      </p:sp>
    </p:spTree>
    <p:extLst>
      <p:ext uri="{BB962C8B-B14F-4D97-AF65-F5344CB8AC3E}">
        <p14:creationId xmlns:p14="http://schemas.microsoft.com/office/powerpoint/2010/main" val="212960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832992"/>
          </a:xfrm>
        </p:spPr>
        <p:txBody>
          <a:bodyPr>
            <a:normAutofit fontScale="92500"/>
          </a:bodyPr>
          <a:lstStyle/>
          <a:p>
            <a:r>
              <a:rPr lang="en-CA" altLang="fr-FR" dirty="0"/>
              <a:t>New France was so reliant on the fur trade as their economic basis that they didn’t need as many people to operate the fur trade as the much more diverse and mixed economy of the 13 Colonies (furs, fish, wheat, timber)</a:t>
            </a:r>
            <a:endParaRPr lang="en-US" altLang="fr-FR" dirty="0"/>
          </a:p>
          <a:p>
            <a:endParaRPr lang="fr-CA" dirty="0"/>
          </a:p>
        </p:txBody>
      </p:sp>
      <p:sp>
        <p:nvSpPr>
          <p:cNvPr id="3" name="Title 2"/>
          <p:cNvSpPr>
            <a:spLocks noGrp="1"/>
          </p:cNvSpPr>
          <p:nvPr>
            <p:ph type="title"/>
          </p:nvPr>
        </p:nvSpPr>
        <p:spPr/>
        <p:txBody>
          <a:bodyPr/>
          <a:lstStyle/>
          <a:p>
            <a:r>
              <a:rPr lang="en-CA" dirty="0"/>
              <a:t>Importance of the Fur Trade</a:t>
            </a:r>
            <a:endParaRPr lang="fr-CA" dirty="0"/>
          </a:p>
        </p:txBody>
      </p:sp>
      <p:sp>
        <p:nvSpPr>
          <p:cNvPr id="4" name="Rectangle 2"/>
          <p:cNvSpPr txBox="1">
            <a:spLocks noChangeArrowheads="1"/>
          </p:cNvSpPr>
          <p:nvPr/>
        </p:nvSpPr>
        <p:spPr>
          <a:xfrm>
            <a:off x="439220" y="3351552"/>
            <a:ext cx="8229600" cy="739343"/>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defRPr/>
            </a:pPr>
            <a:r>
              <a:rPr lang="fr-CA" dirty="0"/>
              <a:t>Nouvelle-France </a:t>
            </a:r>
            <a:r>
              <a:rPr lang="fr-CA" dirty="0" err="1"/>
              <a:t>tied</a:t>
            </a:r>
            <a:r>
              <a:rPr lang="fr-CA" dirty="0"/>
              <a:t> to </a:t>
            </a:r>
            <a:r>
              <a:rPr lang="fr-CA" dirty="0" err="1"/>
              <a:t>Mercanalism</a:t>
            </a:r>
            <a:endParaRPr lang="fr-CA" dirty="0"/>
          </a:p>
        </p:txBody>
      </p:sp>
      <p:sp>
        <p:nvSpPr>
          <p:cNvPr id="5" name="Rectangle 3"/>
          <p:cNvSpPr txBox="1">
            <a:spLocks noChangeArrowheads="1"/>
          </p:cNvSpPr>
          <p:nvPr/>
        </p:nvSpPr>
        <p:spPr>
          <a:xfrm>
            <a:off x="457200" y="4090895"/>
            <a:ext cx="8229600" cy="2494888"/>
          </a:xfrm>
          <a:prstGeom prst="rect">
            <a:avLst/>
          </a:prstGeom>
        </p:spPr>
        <p:txBody>
          <a:bodyPr vert="horz">
            <a:normAutofit lnSpcReduction="1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CA" altLang="fr-FR" dirty="0"/>
              <a:t>New France was discouraged from developing their own trade, instead being required to send everything to France.</a:t>
            </a:r>
          </a:p>
          <a:p>
            <a:r>
              <a:rPr lang="en-CA" altLang="fr-FR" dirty="0"/>
              <a:t>The 13 Colonies produced a variety of products and crops and were allowed to carry on substantial trade with the rest of Europe, not just Britain.</a:t>
            </a:r>
            <a:endParaRPr lang="en-US" altLang="fr-FR" dirty="0"/>
          </a:p>
        </p:txBody>
      </p:sp>
    </p:spTree>
    <p:extLst>
      <p:ext uri="{BB962C8B-B14F-4D97-AF65-F5344CB8AC3E}">
        <p14:creationId xmlns:p14="http://schemas.microsoft.com/office/powerpoint/2010/main" val="2423788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fr-FR" dirty="0"/>
              <a:t>New France only allowed French Catholics to enter and settle.</a:t>
            </a:r>
          </a:p>
          <a:p>
            <a:r>
              <a:rPr lang="en-CA" altLang="fr-FR" dirty="0"/>
              <a:t>The 13 Colonies were much more open to immigration that included the Dutch, German, Scandinavians, as well as French-Protestants.</a:t>
            </a:r>
            <a:endParaRPr lang="en-US" altLang="fr-FR" dirty="0"/>
          </a:p>
          <a:p>
            <a:endParaRPr lang="fr-CA" dirty="0"/>
          </a:p>
        </p:txBody>
      </p:sp>
      <p:sp>
        <p:nvSpPr>
          <p:cNvPr id="3" name="Title 2"/>
          <p:cNvSpPr>
            <a:spLocks noGrp="1"/>
          </p:cNvSpPr>
          <p:nvPr>
            <p:ph type="title"/>
          </p:nvPr>
        </p:nvSpPr>
        <p:spPr/>
        <p:txBody>
          <a:bodyPr/>
          <a:lstStyle/>
          <a:p>
            <a:r>
              <a:rPr lang="en-CA" dirty="0"/>
              <a:t>Immigration Restrictions</a:t>
            </a:r>
            <a:endParaRPr lang="fr-CA" dirty="0"/>
          </a:p>
        </p:txBody>
      </p:sp>
    </p:spTree>
    <p:extLst>
      <p:ext uri="{BB962C8B-B14F-4D97-AF65-F5344CB8AC3E}">
        <p14:creationId xmlns:p14="http://schemas.microsoft.com/office/powerpoint/2010/main" val="232997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6" y="-22294"/>
            <a:ext cx="9189665" cy="6880294"/>
          </a:xfrm>
          <a:prstGeom prst="rect">
            <a:avLst/>
          </a:prstGeom>
        </p:spPr>
      </p:pic>
    </p:spTree>
    <p:extLst>
      <p:ext uri="{BB962C8B-B14F-4D97-AF65-F5344CB8AC3E}">
        <p14:creationId xmlns:p14="http://schemas.microsoft.com/office/powerpoint/2010/main" val="289926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260648"/>
            <a:ext cx="7632848" cy="6253015"/>
          </a:xfrm>
          <a:prstGeom prst="rect">
            <a:avLst/>
          </a:prstGeom>
        </p:spPr>
      </p:pic>
    </p:spTree>
    <p:extLst>
      <p:ext uri="{BB962C8B-B14F-4D97-AF65-F5344CB8AC3E}">
        <p14:creationId xmlns:p14="http://schemas.microsoft.com/office/powerpoint/2010/main" val="257312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dirty="0"/>
              <a:t>Population was very small</a:t>
            </a:r>
          </a:p>
          <a:p>
            <a:r>
              <a:rPr lang="en-US" altLang="fr-FR" dirty="0"/>
              <a:t>By 1740, the territory of New France went all the way to the Gulf of Mexico ( La Salle and </a:t>
            </a:r>
            <a:r>
              <a:rPr lang="en-US" altLang="fr-FR" dirty="0" err="1"/>
              <a:t>Cavelier</a:t>
            </a:r>
            <a:r>
              <a:rPr lang="en-US" altLang="fr-FR" dirty="0"/>
              <a:t>)</a:t>
            </a:r>
          </a:p>
          <a:p>
            <a:r>
              <a:rPr lang="en-US" altLang="fr-FR" dirty="0"/>
              <a:t>This Southern region was called </a:t>
            </a:r>
            <a:r>
              <a:rPr lang="en-US" altLang="fr-FR" dirty="0" err="1"/>
              <a:t>Louisana</a:t>
            </a:r>
            <a:endParaRPr lang="en-US" altLang="fr-FR" dirty="0"/>
          </a:p>
          <a:p>
            <a:pPr marL="0" indent="0">
              <a:buNone/>
            </a:pPr>
            <a:endParaRPr lang="fr-CA" dirty="0"/>
          </a:p>
        </p:txBody>
      </p:sp>
      <p:sp>
        <p:nvSpPr>
          <p:cNvPr id="3" name="Title 2"/>
          <p:cNvSpPr>
            <a:spLocks noGrp="1"/>
          </p:cNvSpPr>
          <p:nvPr>
            <p:ph type="title"/>
          </p:nvPr>
        </p:nvSpPr>
        <p:spPr/>
        <p:txBody>
          <a:bodyPr/>
          <a:lstStyle/>
          <a:p>
            <a:r>
              <a:rPr lang="en-CA" dirty="0"/>
              <a:t>Geography of Nouvelle-France</a:t>
            </a:r>
            <a:endParaRPr lang="fr-CA" dirty="0"/>
          </a:p>
        </p:txBody>
      </p:sp>
    </p:spTree>
    <p:extLst>
      <p:ext uri="{BB962C8B-B14F-4D97-AF65-F5344CB8AC3E}">
        <p14:creationId xmlns:p14="http://schemas.microsoft.com/office/powerpoint/2010/main" val="13648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fr-FR" dirty="0"/>
              <a:t>New France was a colony which meant it was not an independent entity.</a:t>
            </a:r>
          </a:p>
          <a:p>
            <a:r>
              <a:rPr lang="en-US" altLang="fr-FR" dirty="0"/>
              <a:t>It belonged to the mother country</a:t>
            </a:r>
          </a:p>
          <a:p>
            <a:r>
              <a:rPr lang="en-US" altLang="fr-FR" dirty="0"/>
              <a:t>A colony’s main job is to support the mother country and provided it with riches.</a:t>
            </a:r>
          </a:p>
          <a:p>
            <a:r>
              <a:rPr lang="en-US" altLang="fr-FR" dirty="0"/>
              <a:t>Two main goals:</a:t>
            </a:r>
          </a:p>
          <a:p>
            <a:pPr lvl="1"/>
            <a:r>
              <a:rPr lang="en-US" altLang="fr-FR" dirty="0"/>
              <a:t>Fur trade provided new raw materials</a:t>
            </a:r>
          </a:p>
          <a:p>
            <a:pPr lvl="1"/>
            <a:r>
              <a:rPr lang="en-US" altLang="fr-FR" dirty="0"/>
              <a:t>Provide useful markets for goods produced in the mother country (cloth, hardware, </a:t>
            </a:r>
            <a:r>
              <a:rPr lang="en-US" altLang="fr-FR" dirty="0" err="1"/>
              <a:t>etc</a:t>
            </a:r>
            <a:r>
              <a:rPr lang="en-US" altLang="fr-FR" dirty="0"/>
              <a:t>)</a:t>
            </a:r>
          </a:p>
          <a:p>
            <a:pPr marL="0" indent="0">
              <a:buNone/>
            </a:pPr>
            <a:endParaRPr lang="fr-CA" dirty="0"/>
          </a:p>
        </p:txBody>
      </p:sp>
      <p:sp>
        <p:nvSpPr>
          <p:cNvPr id="3" name="Title 2"/>
          <p:cNvSpPr>
            <a:spLocks noGrp="1"/>
          </p:cNvSpPr>
          <p:nvPr>
            <p:ph type="title"/>
          </p:nvPr>
        </p:nvSpPr>
        <p:spPr/>
        <p:txBody>
          <a:bodyPr/>
          <a:lstStyle/>
          <a:p>
            <a:r>
              <a:rPr lang="en-CA" dirty="0"/>
              <a:t>Economy of Nouvelle-France</a:t>
            </a:r>
            <a:endParaRPr lang="fr-CA" dirty="0"/>
          </a:p>
        </p:txBody>
      </p:sp>
    </p:spTree>
    <p:extLst>
      <p:ext uri="{BB962C8B-B14F-4D97-AF65-F5344CB8AC3E}">
        <p14:creationId xmlns:p14="http://schemas.microsoft.com/office/powerpoint/2010/main" val="7778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p:spPr>
        <p:txBody>
          <a:bodyPr>
            <a:normAutofit/>
          </a:bodyPr>
          <a:lstStyle/>
          <a:p>
            <a:pPr>
              <a:lnSpc>
                <a:spcPct val="90000"/>
              </a:lnSpc>
            </a:pPr>
            <a:r>
              <a:rPr lang="en-US" altLang="fr-FR" dirty="0"/>
              <a:t>New France provided France with the raw materials and then sent them to France where they became manufactured goods. France then sold the manufactured goods back to the colony.</a:t>
            </a:r>
          </a:p>
          <a:p>
            <a:pPr lvl="1">
              <a:lnSpc>
                <a:spcPct val="90000"/>
              </a:lnSpc>
              <a:buFontTx/>
              <a:buChar char="-"/>
            </a:pPr>
            <a:r>
              <a:rPr lang="en-US" altLang="fr-FR" dirty="0"/>
              <a:t>This system made the colonies a profitable economic enterprise.</a:t>
            </a:r>
          </a:p>
          <a:p>
            <a:pPr>
              <a:lnSpc>
                <a:spcPct val="90000"/>
              </a:lnSpc>
              <a:buNone/>
            </a:pPr>
            <a:r>
              <a:rPr lang="en-US" altLang="fr-FR" u="sng" dirty="0"/>
              <a:t>Advantage</a:t>
            </a:r>
            <a:r>
              <a:rPr lang="en-US" altLang="fr-FR" dirty="0"/>
              <a:t>:</a:t>
            </a:r>
          </a:p>
          <a:p>
            <a:pPr>
              <a:lnSpc>
                <a:spcPct val="90000"/>
              </a:lnSpc>
            </a:pPr>
            <a:r>
              <a:rPr lang="en-US" altLang="fr-FR" dirty="0"/>
              <a:t> Produced wealth and consumed goods for the mother country</a:t>
            </a:r>
          </a:p>
          <a:p>
            <a:pPr>
              <a:lnSpc>
                <a:spcPct val="90000"/>
              </a:lnSpc>
              <a:buNone/>
            </a:pPr>
            <a:r>
              <a:rPr lang="en-US" altLang="fr-FR" u="sng" dirty="0"/>
              <a:t>Disadvantage:</a:t>
            </a:r>
          </a:p>
          <a:p>
            <a:pPr>
              <a:lnSpc>
                <a:spcPct val="90000"/>
              </a:lnSpc>
            </a:pPr>
            <a:r>
              <a:rPr lang="en-US" altLang="fr-FR" dirty="0"/>
              <a:t> The development of the colony was always in the interest of the mother country and not the colony.</a:t>
            </a:r>
          </a:p>
          <a:p>
            <a:pPr>
              <a:lnSpc>
                <a:spcPct val="90000"/>
              </a:lnSpc>
            </a:pPr>
            <a:r>
              <a:rPr lang="en-US" altLang="fr-FR" dirty="0"/>
              <a:t>Trade with other places was forbidden</a:t>
            </a:r>
          </a:p>
          <a:p>
            <a:endParaRPr lang="fr-CA" dirty="0"/>
          </a:p>
        </p:txBody>
      </p:sp>
      <p:sp>
        <p:nvSpPr>
          <p:cNvPr id="3" name="Title 2"/>
          <p:cNvSpPr>
            <a:spLocks noGrp="1"/>
          </p:cNvSpPr>
          <p:nvPr>
            <p:ph type="title"/>
          </p:nvPr>
        </p:nvSpPr>
        <p:spPr/>
        <p:txBody>
          <a:bodyPr/>
          <a:lstStyle/>
          <a:p>
            <a:r>
              <a:rPr lang="en-CA" dirty="0"/>
              <a:t>What is mercantilism?</a:t>
            </a:r>
            <a:endParaRPr lang="fr-CA" dirty="0"/>
          </a:p>
        </p:txBody>
      </p:sp>
    </p:spTree>
    <p:extLst>
      <p:ext uri="{BB962C8B-B14F-4D97-AF65-F5344CB8AC3E}">
        <p14:creationId xmlns:p14="http://schemas.microsoft.com/office/powerpoint/2010/main" val="27151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332656"/>
            <a:ext cx="8424936" cy="6089880"/>
          </a:xfrm>
          <a:prstGeom prst="rect">
            <a:avLst/>
          </a:prstGeom>
        </p:spPr>
      </p:pic>
    </p:spTree>
    <p:extLst>
      <p:ext uri="{BB962C8B-B14F-4D97-AF65-F5344CB8AC3E}">
        <p14:creationId xmlns:p14="http://schemas.microsoft.com/office/powerpoint/2010/main" val="312696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50296"/>
            <a:ext cx="8229600" cy="1545704"/>
          </a:xfrm>
        </p:spPr>
        <p:txBody>
          <a:bodyPr/>
          <a:lstStyle/>
          <a:p>
            <a:r>
              <a:rPr lang="en-CA" dirty="0"/>
              <a:t>Champlain established the colony in 1608, and French immigration ended in 1759 when the English conquered New France.</a:t>
            </a:r>
          </a:p>
        </p:txBody>
      </p:sp>
      <p:sp>
        <p:nvSpPr>
          <p:cNvPr id="3" name="Title 2"/>
          <p:cNvSpPr>
            <a:spLocks noGrp="1"/>
          </p:cNvSpPr>
          <p:nvPr>
            <p:ph type="title"/>
          </p:nvPr>
        </p:nvSpPr>
        <p:spPr/>
        <p:txBody>
          <a:bodyPr/>
          <a:lstStyle/>
          <a:p>
            <a:r>
              <a:rPr lang="en-CA" dirty="0"/>
              <a:t>Immigration to New France </a:t>
            </a:r>
          </a:p>
        </p:txBody>
      </p:sp>
      <p:pic>
        <p:nvPicPr>
          <p:cNvPr id="4" name="Picture 3"/>
          <p:cNvPicPr>
            <a:picLocks noChangeAspect="1"/>
          </p:cNvPicPr>
          <p:nvPr/>
        </p:nvPicPr>
        <p:blipFill>
          <a:blip r:embed="rId3"/>
          <a:stretch>
            <a:fillRect/>
          </a:stretch>
        </p:blipFill>
        <p:spPr>
          <a:xfrm>
            <a:off x="-13356" y="1628800"/>
            <a:ext cx="9144000" cy="2664296"/>
          </a:xfrm>
          <a:prstGeom prst="rect">
            <a:avLst/>
          </a:prstGeom>
        </p:spPr>
      </p:pic>
    </p:spTree>
    <p:extLst>
      <p:ext uri="{BB962C8B-B14F-4D97-AF65-F5344CB8AC3E}">
        <p14:creationId xmlns:p14="http://schemas.microsoft.com/office/powerpoint/2010/main" val="35605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presentation</Template>
  <TotalTime>0</TotalTime>
  <Words>2069</Words>
  <Application>Microsoft Office PowerPoint</Application>
  <PresentationFormat>On-screen Show (4:3)</PresentationFormat>
  <Paragraphs>161</Paragraphs>
  <Slides>45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Constantia</vt:lpstr>
      <vt:lpstr>Wingdings</vt:lpstr>
      <vt:lpstr>Wingdings 2</vt:lpstr>
      <vt:lpstr>Paper</vt:lpstr>
      <vt:lpstr>Life in Nouvelle-France</vt:lpstr>
      <vt:lpstr>PowerPoint Presentation</vt:lpstr>
      <vt:lpstr>PowerPoint Presentation</vt:lpstr>
      <vt:lpstr>Early Life in Quebec</vt:lpstr>
      <vt:lpstr>Geography of Nouvelle-France</vt:lpstr>
      <vt:lpstr>Economy of Nouvelle-France</vt:lpstr>
      <vt:lpstr>What is mercantilism?</vt:lpstr>
      <vt:lpstr>PowerPoint Presentation</vt:lpstr>
      <vt:lpstr>Immigration to New France </vt:lpstr>
      <vt:lpstr>Indentured Servants</vt:lpstr>
      <vt:lpstr>PowerPoint Presentation</vt:lpstr>
      <vt:lpstr>Jesuits</vt:lpstr>
      <vt:lpstr>PowerPoint Presentation</vt:lpstr>
      <vt:lpstr>PowerPoint Presentation</vt:lpstr>
      <vt:lpstr>The Ursulines</vt:lpstr>
      <vt:lpstr>PowerPoint Presentation</vt:lpstr>
      <vt:lpstr>…they have kinds of prophets or seers who take it upon themselves to say what will happen in the future. But, in fact, they are sorcerers and magicians who apparently have commerce with Demons. They use little drums, songs and whistles to cure illnesses. They have little tabernacles to consult spirits of the air and make use of pyromancy to find out how diseases will progress, which places will be good for hunting, or whether there is some enemy hidden in their lands, and for other similar occasions. </vt:lpstr>
      <vt:lpstr>Others [Savage girls] are here only as birds of passage and remain with us only until they are sad, a thing the Savage nature cannot suffer; the moment they become sad, their parents take them lest they die. </vt:lpstr>
      <vt:lpstr>Filles du Roi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Dimensions</vt:lpstr>
      <vt:lpstr>Consider the Ethical Dimensions</vt:lpstr>
      <vt:lpstr>Fur Trade</vt:lpstr>
      <vt:lpstr>These different styles of beaver hats were in such demand in Europe that they helped fuel the fur trade in North America.</vt:lpstr>
      <vt:lpstr>PowerPoint Presentation</vt:lpstr>
      <vt:lpstr>Cause &amp; Consequence</vt:lpstr>
      <vt:lpstr>Coureurs de Bois</vt:lpstr>
      <vt:lpstr>Coureurs de Bois</vt:lpstr>
      <vt:lpstr>First Nations-European Contact </vt:lpstr>
      <vt:lpstr>Creating Alliances</vt:lpstr>
      <vt:lpstr>British-French Hostilities</vt:lpstr>
      <vt:lpstr>13 Colonies</vt:lpstr>
      <vt:lpstr>Population: 13 colonies vs. Nouvelle-France</vt:lpstr>
      <vt:lpstr>Different Landscapes</vt:lpstr>
      <vt:lpstr>Importance of the Fur Trade</vt:lpstr>
      <vt:lpstr>Immigration Restrictions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2015-06-15T18:52:50Z</dcterms:created>
  <dcterms:modified xsi:type="dcterms:W3CDTF">2017-12-15T01:50:26Z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