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8"/>
  </p:notesMasterIdLst>
  <p:handoutMasterIdLst>
    <p:handoutMasterId r:id="rId39"/>
  </p:handoutMasterIdLst>
  <p:sldIdLst>
    <p:sldId id="256" r:id="rId3"/>
    <p:sldId id="257" r:id="rId4"/>
    <p:sldId id="267" r:id="rId5"/>
    <p:sldId id="268" r:id="rId6"/>
    <p:sldId id="269" r:id="rId7"/>
    <p:sldId id="292" r:id="rId8"/>
    <p:sldId id="270" r:id="rId9"/>
    <p:sldId id="271" r:id="rId10"/>
    <p:sldId id="272" r:id="rId11"/>
    <p:sldId id="273" r:id="rId12"/>
    <p:sldId id="274" r:id="rId13"/>
    <p:sldId id="258" r:id="rId14"/>
    <p:sldId id="293" r:id="rId15"/>
    <p:sldId id="259" r:id="rId16"/>
    <p:sldId id="260" r:id="rId17"/>
    <p:sldId id="261" r:id="rId18"/>
    <p:sldId id="265" r:id="rId19"/>
    <p:sldId id="290" r:id="rId20"/>
    <p:sldId id="275" r:id="rId21"/>
    <p:sldId id="264" r:id="rId22"/>
    <p:sldId id="266" r:id="rId23"/>
    <p:sldId id="276" r:id="rId24"/>
    <p:sldId id="277" r:id="rId25"/>
    <p:sldId id="278" r:id="rId26"/>
    <p:sldId id="280" r:id="rId27"/>
    <p:sldId id="281" r:id="rId28"/>
    <p:sldId id="283" r:id="rId29"/>
    <p:sldId id="282" r:id="rId30"/>
    <p:sldId id="284" r:id="rId31"/>
    <p:sldId id="285" r:id="rId32"/>
    <p:sldId id="262" r:id="rId33"/>
    <p:sldId id="286" r:id="rId34"/>
    <p:sldId id="287" r:id="rId35"/>
    <p:sldId id="288" r:id="rId36"/>
    <p:sldId id="289"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498" autoAdjust="0"/>
  </p:normalViewPr>
  <p:slideViewPr>
    <p:cSldViewPr>
      <p:cViewPr varScale="1">
        <p:scale>
          <a:sx n="47" d="100"/>
          <a:sy n="47" d="100"/>
        </p:scale>
        <p:origin x="2070" y="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8"/>
          </a:xfrm>
          <a:prstGeom prst="rect">
            <a:avLst/>
          </a:prstGeom>
        </p:spPr>
        <p:txBody>
          <a:bodyPr vert="horz" lIns="96651" tIns="48325" rIns="96651" bIns="48325" rtlCol="0"/>
          <a:lstStyle>
            <a:lvl1pPr algn="l">
              <a:defRPr sz="1200"/>
            </a:lvl1pPr>
          </a:lstStyle>
          <a:p>
            <a:endParaRPr lang="fr-CA"/>
          </a:p>
        </p:txBody>
      </p:sp>
      <p:sp>
        <p:nvSpPr>
          <p:cNvPr id="3" name="Date Placeholder 2"/>
          <p:cNvSpPr>
            <a:spLocks noGrp="1"/>
          </p:cNvSpPr>
          <p:nvPr>
            <p:ph type="dt" sz="quarter" idx="1"/>
          </p:nvPr>
        </p:nvSpPr>
        <p:spPr>
          <a:xfrm>
            <a:off x="4143588" y="0"/>
            <a:ext cx="3169921" cy="481728"/>
          </a:xfrm>
          <a:prstGeom prst="rect">
            <a:avLst/>
          </a:prstGeom>
        </p:spPr>
        <p:txBody>
          <a:bodyPr vert="horz" lIns="96651" tIns="48325" rIns="96651" bIns="48325" rtlCol="0"/>
          <a:lstStyle>
            <a:lvl1pPr algn="r">
              <a:defRPr sz="1200"/>
            </a:lvl1pPr>
          </a:lstStyle>
          <a:p>
            <a:fld id="{14E1D943-F760-4CC6-B4D7-5AD1CE59E44E}" type="datetimeFigureOut">
              <a:rPr lang="fr-CA" smtClean="0"/>
              <a:t>2017-12-20</a:t>
            </a:fld>
            <a:endParaRPr lang="fr-CA"/>
          </a:p>
        </p:txBody>
      </p:sp>
      <p:sp>
        <p:nvSpPr>
          <p:cNvPr id="4" name="Footer Placeholder 3"/>
          <p:cNvSpPr>
            <a:spLocks noGrp="1"/>
          </p:cNvSpPr>
          <p:nvPr>
            <p:ph type="ftr" sz="quarter" idx="2"/>
          </p:nvPr>
        </p:nvSpPr>
        <p:spPr>
          <a:xfrm>
            <a:off x="0" y="9119475"/>
            <a:ext cx="3169921" cy="481727"/>
          </a:xfrm>
          <a:prstGeom prst="rect">
            <a:avLst/>
          </a:prstGeom>
        </p:spPr>
        <p:txBody>
          <a:bodyPr vert="horz" lIns="96651" tIns="48325" rIns="96651" bIns="48325" rtlCol="0" anchor="b"/>
          <a:lstStyle>
            <a:lvl1pPr algn="l">
              <a:defRPr sz="1200"/>
            </a:lvl1pPr>
          </a:lstStyle>
          <a:p>
            <a:endParaRPr lang="fr-CA"/>
          </a:p>
        </p:txBody>
      </p:sp>
      <p:sp>
        <p:nvSpPr>
          <p:cNvPr id="5" name="Slide Number Placeholder 4"/>
          <p:cNvSpPr>
            <a:spLocks noGrp="1"/>
          </p:cNvSpPr>
          <p:nvPr>
            <p:ph type="sldNum" sz="quarter" idx="3"/>
          </p:nvPr>
        </p:nvSpPr>
        <p:spPr>
          <a:xfrm>
            <a:off x="4143588" y="9119475"/>
            <a:ext cx="3169921" cy="481727"/>
          </a:xfrm>
          <a:prstGeom prst="rect">
            <a:avLst/>
          </a:prstGeom>
        </p:spPr>
        <p:txBody>
          <a:bodyPr vert="horz" lIns="96651" tIns="48325" rIns="96651" bIns="48325" rtlCol="0" anchor="b"/>
          <a:lstStyle>
            <a:lvl1pPr algn="r">
              <a:defRPr sz="1200"/>
            </a:lvl1pPr>
          </a:lstStyle>
          <a:p>
            <a:fld id="{CBE22D09-EB38-45D0-A00C-977B91E7FD3E}" type="slidenum">
              <a:rPr lang="fr-CA" smtClean="0"/>
              <a:t>‹#›</a:t>
            </a:fld>
            <a:endParaRPr lang="fr-CA"/>
          </a:p>
        </p:txBody>
      </p:sp>
    </p:spTree>
    <p:extLst>
      <p:ext uri="{BB962C8B-B14F-4D97-AF65-F5344CB8AC3E}">
        <p14:creationId xmlns:p14="http://schemas.microsoft.com/office/powerpoint/2010/main" val="11118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E28287AA-0D99-42CE-A71B-10FA9908BBF8}" type="datetimeFigureOut">
              <a:rPr lang="en-US" smtClean="0"/>
              <a:pPr/>
              <a:t>12/20/2017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15326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extLst>
      <p:ext uri="{BB962C8B-B14F-4D97-AF65-F5344CB8AC3E}">
        <p14:creationId xmlns:p14="http://schemas.microsoft.com/office/powerpoint/2010/main" val="340649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the Métis and </a:t>
            </a:r>
            <a:r>
              <a:rPr lang="en-CA" dirty="0" err="1"/>
              <a:t>Nor’Westers</a:t>
            </a:r>
            <a:r>
              <a:rPr lang="en-CA" dirty="0"/>
              <a:t>,</a:t>
            </a:r>
            <a:r>
              <a:rPr lang="en-CA" baseline="0" dirty="0"/>
              <a:t> the burning of a fort was the same as declaring war.</a:t>
            </a:r>
            <a:endParaRPr lang="fr-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29</a:t>
            </a:fld>
            <a:endParaRPr lang="en-US"/>
          </a:p>
        </p:txBody>
      </p:sp>
    </p:spTree>
    <p:extLst>
      <p:ext uri="{BB962C8B-B14F-4D97-AF65-F5344CB8AC3E}">
        <p14:creationId xmlns:p14="http://schemas.microsoft.com/office/powerpoint/2010/main" val="283930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31</a:t>
            </a:fld>
            <a:endParaRPr lang="en-US"/>
          </a:p>
        </p:txBody>
      </p:sp>
    </p:spTree>
    <p:extLst>
      <p:ext uri="{BB962C8B-B14F-4D97-AF65-F5344CB8AC3E}">
        <p14:creationId xmlns:p14="http://schemas.microsoft.com/office/powerpoint/2010/main" val="69070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Fort William: near present-day Thunder Bay</a:t>
            </a:r>
          </a:p>
          <a:p>
            <a:r>
              <a:rPr lang="en-CA" dirty="0"/>
              <a:t>Athabasca:</a:t>
            </a:r>
            <a:r>
              <a:rPr lang="en-CA" baseline="0" dirty="0"/>
              <a:t> northern Alberta</a:t>
            </a:r>
            <a:endParaRPr lang="fr-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32</a:t>
            </a:fld>
            <a:endParaRPr lang="en-US"/>
          </a:p>
        </p:txBody>
      </p:sp>
    </p:spTree>
    <p:extLst>
      <p:ext uri="{BB962C8B-B14F-4D97-AF65-F5344CB8AC3E}">
        <p14:creationId xmlns:p14="http://schemas.microsoft.com/office/powerpoint/2010/main" val="392779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Major HBC Forts</a:t>
            </a:r>
            <a:r>
              <a:rPr lang="en-CA" baseline="0" dirty="0"/>
              <a:t> &amp; Posts in Canada ~1914</a:t>
            </a:r>
          </a:p>
          <a:p>
            <a:r>
              <a:rPr lang="en-CA" baseline="0" dirty="0"/>
              <a:t>By the early years of the 20</a:t>
            </a:r>
            <a:r>
              <a:rPr lang="en-CA" baseline="30000" dirty="0"/>
              <a:t>th</a:t>
            </a:r>
            <a:r>
              <a:rPr lang="en-CA" baseline="0" dirty="0"/>
              <a:t> century, the HBC had trading posts across Canada </a:t>
            </a:r>
            <a:endParaRPr lang="fr-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35</a:t>
            </a:fld>
            <a:endParaRPr lang="en-US"/>
          </a:p>
        </p:txBody>
      </p:sp>
    </p:spTree>
    <p:extLst>
      <p:ext uri="{BB962C8B-B14F-4D97-AF65-F5344CB8AC3E}">
        <p14:creationId xmlns:p14="http://schemas.microsoft.com/office/powerpoint/2010/main" val="391084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1-Fort Rouge</a:t>
            </a:r>
          </a:p>
          <a:p>
            <a:r>
              <a:rPr lang="en-US" dirty="0"/>
              <a:t>2-Fort Douglas</a:t>
            </a:r>
          </a:p>
          <a:p>
            <a:r>
              <a:rPr lang="en-US" dirty="0"/>
              <a:t>3-Fort</a:t>
            </a:r>
            <a:r>
              <a:rPr lang="en-US" baseline="0" dirty="0"/>
              <a:t> Gibraltar</a:t>
            </a:r>
          </a:p>
          <a:p>
            <a:r>
              <a:rPr lang="en-US" baseline="0" dirty="0"/>
              <a:t>4-Fidler’s Fort (now Pioneer @ </a:t>
            </a:r>
            <a:r>
              <a:rPr lang="en-US" baseline="0" dirty="0" err="1"/>
              <a:t>McDermot</a:t>
            </a:r>
            <a:r>
              <a:rPr lang="en-US" baseline="0" dirty="0"/>
              <a:t>)</a:t>
            </a:r>
          </a:p>
          <a:p>
            <a:r>
              <a:rPr lang="en-US" baseline="0" dirty="0"/>
              <a:t>5-(Upper) Fort Garry-destroyed by flood in 1826</a:t>
            </a:r>
          </a:p>
          <a:p>
            <a:r>
              <a:rPr lang="en-US" baseline="0" dirty="0"/>
              <a:t>6-(Upper) Fort Garry-rebuilt in 1835</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a:p>
        </p:txBody>
      </p:sp>
    </p:spTree>
    <p:extLst>
      <p:ext uri="{BB962C8B-B14F-4D97-AF65-F5344CB8AC3E}">
        <p14:creationId xmlns:p14="http://schemas.microsoft.com/office/powerpoint/2010/main" val="333439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12</a:t>
            </a:fld>
            <a:endParaRPr lang="en-US"/>
          </a:p>
        </p:txBody>
      </p:sp>
    </p:spTree>
    <p:extLst>
      <p:ext uri="{BB962C8B-B14F-4D97-AF65-F5344CB8AC3E}">
        <p14:creationId xmlns:p14="http://schemas.microsoft.com/office/powerpoint/2010/main" val="1854951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14</a:t>
            </a:fld>
            <a:endParaRPr lang="en-US"/>
          </a:p>
        </p:txBody>
      </p:sp>
    </p:spTree>
    <p:extLst>
      <p:ext uri="{BB962C8B-B14F-4D97-AF65-F5344CB8AC3E}">
        <p14:creationId xmlns:p14="http://schemas.microsoft.com/office/powerpoint/2010/main" val="79456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voyageurs lived a life of endless paddling and difficult portages. They put in</a:t>
            </a:r>
            <a:r>
              <a:rPr lang="en-US" baseline="0" dirty="0"/>
              <a:t> 14 hour days, had to carry two 40kg bundles of fur at a time over portages, and rested only once per hour.</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15</a:t>
            </a:fld>
            <a:endParaRPr lang="en-US"/>
          </a:p>
        </p:txBody>
      </p:sp>
    </p:spTree>
    <p:extLst>
      <p:ext uri="{BB962C8B-B14F-4D97-AF65-F5344CB8AC3E}">
        <p14:creationId xmlns:p14="http://schemas.microsoft.com/office/powerpoint/2010/main" val="54153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Destroying</a:t>
            </a:r>
            <a:r>
              <a:rPr lang="en-US" baseline="0" dirty="0"/>
              <a:t> each others boats and forts.</a:t>
            </a:r>
          </a:p>
          <a:p>
            <a:r>
              <a:rPr lang="en-US" baseline="0" dirty="0"/>
              <a:t>They attempted to bribe the other company’s FN traders.</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16</a:t>
            </a:fld>
            <a:endParaRPr lang="en-US"/>
          </a:p>
        </p:txBody>
      </p:sp>
    </p:spTree>
    <p:extLst>
      <p:ext uri="{BB962C8B-B14F-4D97-AF65-F5344CB8AC3E}">
        <p14:creationId xmlns:p14="http://schemas.microsoft.com/office/powerpoint/2010/main" val="200601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Selkirk purchased this land in the Red River area and named it</a:t>
            </a:r>
            <a:r>
              <a:rPr lang="en-CA" baseline="0" dirty="0"/>
              <a:t> Assiniboia. His goal was to create a colony with immigrant farmers from Scotland and Ireland.</a:t>
            </a:r>
            <a:endParaRPr lang="fr-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21</a:t>
            </a:fld>
            <a:endParaRPr lang="en-US"/>
          </a:p>
        </p:txBody>
      </p:sp>
    </p:spTree>
    <p:extLst>
      <p:ext uri="{BB962C8B-B14F-4D97-AF65-F5344CB8AC3E}">
        <p14:creationId xmlns:p14="http://schemas.microsoft.com/office/powerpoint/2010/main" val="260748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crops failed or did not mature in time, the Selkirk</a:t>
            </a:r>
            <a:r>
              <a:rPr lang="en-CA" baseline="0" dirty="0"/>
              <a:t> settlers experienced food shortages and began to hunt bison for food.</a:t>
            </a:r>
            <a:endParaRPr lang="fr-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25</a:t>
            </a:fld>
            <a:endParaRPr lang="en-US"/>
          </a:p>
        </p:txBody>
      </p:sp>
    </p:spTree>
    <p:extLst>
      <p:ext uri="{BB962C8B-B14F-4D97-AF65-F5344CB8AC3E}">
        <p14:creationId xmlns:p14="http://schemas.microsoft.com/office/powerpoint/2010/main" val="296200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Fort Douglas: just</a:t>
            </a:r>
            <a:r>
              <a:rPr lang="en-CA" baseline="0" dirty="0"/>
              <a:t> down river from Fort Gibraltar</a:t>
            </a:r>
          </a:p>
          <a:p>
            <a:r>
              <a:rPr lang="en-CA" baseline="0" dirty="0"/>
              <a:t>The Métis and </a:t>
            </a:r>
            <a:r>
              <a:rPr lang="en-CA" baseline="0" dirty="0" err="1"/>
              <a:t>Nor’Westers</a:t>
            </a:r>
            <a:r>
              <a:rPr lang="en-CA" baseline="0" dirty="0"/>
              <a:t> were determined to drive the Selkirk immigrants from the colony. </a:t>
            </a:r>
          </a:p>
          <a:p>
            <a:r>
              <a:rPr lang="en-CA" baseline="0" dirty="0"/>
              <a:t>In the summer of 1815, there was only 3 immigrants left.</a:t>
            </a:r>
            <a:endParaRPr lang="fr-CA"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28</a:t>
            </a:fld>
            <a:endParaRPr lang="en-US"/>
          </a:p>
        </p:txBody>
      </p:sp>
    </p:spTree>
    <p:extLst>
      <p:ext uri="{BB962C8B-B14F-4D97-AF65-F5344CB8AC3E}">
        <p14:creationId xmlns:p14="http://schemas.microsoft.com/office/powerpoint/2010/main" val="167595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12/20/2017</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12/20/2017</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12/20/2017</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12/20/2017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12/20/2017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12/20/2017</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12/20/2017</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12/20/2017</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anadiana.org/hbc/_images/common/images/1987-363-p-80-s6.jpg" TargetMode="External"/><Relationship Id="rId2" Type="http://schemas.openxmlformats.org/officeDocument/2006/relationships/hyperlink" Target="http://www.canadashistory.ca/Magazine/Trading-Post/Trading-Post-List/Articles/Selkirk-Settlers-Origins-of-the-Red-River-Colony"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exit50.com/images/April2005/buffalo.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imgres?imgurl=http://www.canadiana.org/hbc/_images/common/images/p378.jpg&amp;imgrefurl=http://www.canadiana.org/hbc/_popups/PAMp378_e.htm&amp;h=250&amp;w=400&amp;sz=25&amp;hl=en&amp;start=1&amp;tbnid=fBwQcExtwJ_jnM:&amp;tbnh=78&amp;tbnw=124&amp;prev=/images?q%3Dbattle%2Bof%2Bseven%2Boaks%26svnum%3D10%26hl%3Den%26lr%3D%26rls%3DGGLG,GGLG:2005-38,GGLG: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nw.ca/images/companies/hbc.gi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john-daly.com/p-bears/hudson%20bay.gi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hbconline.ca/hbcheritage/images/content/NWC-CoatOfArms.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Northwest Changes</a:t>
            </a:r>
            <a:endParaRPr lang="en-US" dirty="0"/>
          </a:p>
        </p:txBody>
      </p:sp>
      <p:sp>
        <p:nvSpPr>
          <p:cNvPr id="3" name="Subtitle 2"/>
          <p:cNvSpPr>
            <a:spLocks noGrp="1"/>
          </p:cNvSpPr>
          <p:nvPr>
            <p:ph type="subTitle" idx="1"/>
          </p:nvPr>
        </p:nvSpPr>
        <p:spPr/>
        <p:txBody>
          <a:bodyPr/>
          <a:lstStyle/>
          <a:p>
            <a:r>
              <a:rPr lang="en-US" dirty="0"/>
              <a:t>Cluster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5" descr="map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3" y="26288"/>
            <a:ext cx="9167047" cy="683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12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5" descr="tradero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00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35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507288" cy="5835352"/>
          </a:xfrm>
        </p:spPr>
        <p:txBody>
          <a:bodyPr>
            <a:noAutofit/>
          </a:bodyPr>
          <a:lstStyle/>
          <a:p>
            <a:r>
              <a:rPr lang="en-US" sz="3200" dirty="0"/>
              <a:t>The fur trade grew to be one of the most important industries in North America.</a:t>
            </a:r>
          </a:p>
          <a:p>
            <a:r>
              <a:rPr lang="en-US" sz="3200" dirty="0"/>
              <a:t>The demand for fur in Europe encouraged further exploration of North America in the search for new sources of fur.</a:t>
            </a:r>
          </a:p>
          <a:p>
            <a:r>
              <a:rPr lang="en-US" sz="3200" dirty="0"/>
              <a:t>The quest for fur pushed the </a:t>
            </a:r>
            <a:r>
              <a:rPr lang="en-US" sz="3200" dirty="0" err="1"/>
              <a:t>coureurs</a:t>
            </a:r>
            <a:r>
              <a:rPr lang="en-US" sz="3200" dirty="0"/>
              <a:t> de bois and the men of the Hudson’s Bay Company west.</a:t>
            </a:r>
          </a:p>
          <a:p>
            <a:r>
              <a:rPr lang="en-US" sz="3200" dirty="0"/>
              <a:t>Rivalries drove the HBC-based traders to compete with other traders, eventually uniting these other traders to create the North West Company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600" dirty="0"/>
              <a:t>How do you explain the differences and similarities of the two systems?</a:t>
            </a:r>
          </a:p>
          <a:p>
            <a:endParaRPr lang="en-CA" sz="3600" dirty="0"/>
          </a:p>
          <a:p>
            <a:r>
              <a:rPr lang="en-CA" sz="3600" dirty="0"/>
              <a:t>Based on your knowledge of the companies’ trading systems, why do you think they merged in 1821?</a:t>
            </a:r>
          </a:p>
        </p:txBody>
      </p:sp>
    </p:spTree>
    <p:extLst>
      <p:ext uri="{BB962C8B-B14F-4D97-AF65-F5344CB8AC3E}">
        <p14:creationId xmlns:p14="http://schemas.microsoft.com/office/powerpoint/2010/main" val="429335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400"/>
            <a:ext cx="8856984" cy="1219200"/>
          </a:xfrm>
        </p:spPr>
        <p:txBody>
          <a:bodyPr>
            <a:noAutofit/>
          </a:bodyPr>
          <a:lstStyle/>
          <a:p>
            <a:r>
              <a:rPr lang="en-US" sz="4000" dirty="0"/>
              <a:t>Rivalries between the HBC and the NWC</a:t>
            </a:r>
          </a:p>
        </p:txBody>
      </p:sp>
      <p:sp>
        <p:nvSpPr>
          <p:cNvPr id="3" name="Content Placeholder 2"/>
          <p:cNvSpPr>
            <a:spLocks noGrp="1"/>
          </p:cNvSpPr>
          <p:nvPr>
            <p:ph idx="1"/>
          </p:nvPr>
        </p:nvSpPr>
        <p:spPr/>
        <p:txBody>
          <a:bodyPr/>
          <a:lstStyle/>
          <a:p>
            <a:r>
              <a:rPr lang="en-US" dirty="0"/>
              <a:t>The NWC wanted Britain to put an end to the monopoly the HBC held over fur trade in Rupert’s Land.</a:t>
            </a:r>
          </a:p>
          <a:p>
            <a:r>
              <a:rPr lang="en-US" dirty="0"/>
              <a:t>The British government refused the request and the rivalry intensified.</a:t>
            </a:r>
          </a:p>
          <a:p>
            <a:r>
              <a:rPr lang="en-US" dirty="0"/>
              <a:t>The NWC’s success depended on constantly moving farther west and tapping into new territories for fur.</a:t>
            </a:r>
          </a:p>
          <a:p>
            <a:r>
              <a:rPr lang="en-US" dirty="0"/>
              <a:t>Unlike the </a:t>
            </a:r>
            <a:r>
              <a:rPr lang="en-US" dirty="0" err="1"/>
              <a:t>Baymen</a:t>
            </a:r>
            <a:r>
              <a:rPr lang="en-US" dirty="0"/>
              <a:t> (employees of HBC, living on the shores of Hudson Bay), the </a:t>
            </a:r>
            <a:r>
              <a:rPr lang="en-US" dirty="0" err="1"/>
              <a:t>Nor’Westers</a:t>
            </a:r>
            <a:r>
              <a:rPr lang="en-US" dirty="0"/>
              <a:t> were always on the move, pushing farther west.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3456384"/>
          </a:xfrm>
        </p:spPr>
        <p:txBody>
          <a:bodyPr/>
          <a:lstStyle/>
          <a:p>
            <a:r>
              <a:rPr lang="en-US" dirty="0"/>
              <a:t>One advantage of NWC was its partnership with the voyageurs.</a:t>
            </a:r>
          </a:p>
          <a:p>
            <a:r>
              <a:rPr lang="en-US" dirty="0"/>
              <a:t>Voyagers developed a unique culture defined by their life in a canoe, the geography of the fur trade, their French language, their style of dress, their close relationship with the First Nations people, and their songs, which they sang to break the monotony of padding.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3861048"/>
            <a:ext cx="5516472" cy="2932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691336"/>
          </a:xfrm>
        </p:spPr>
        <p:txBody>
          <a:bodyPr/>
          <a:lstStyle/>
          <a:p>
            <a:r>
              <a:rPr lang="en-US" dirty="0"/>
              <a:t>As the rivalry progressed, it got out of hand, and at times, violent. </a:t>
            </a:r>
          </a:p>
          <a:p>
            <a:r>
              <a:rPr lang="en-US" dirty="0"/>
              <a:t>The companies also competed to set better trade rates, which benefited First Nations traders, who could trade fewer and lower-quality furs for more goods.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endParaRPr lang="en-CA" altLang="en-US"/>
          </a:p>
        </p:txBody>
      </p:sp>
      <p:sp>
        <p:nvSpPr>
          <p:cNvPr id="3075" name="Content Placeholder 2"/>
          <p:cNvSpPr>
            <a:spLocks noGrp="1"/>
          </p:cNvSpPr>
          <p:nvPr>
            <p:ph idx="1"/>
          </p:nvPr>
        </p:nvSpPr>
        <p:spPr/>
        <p:txBody>
          <a:bodyPr/>
          <a:lstStyle/>
          <a:p>
            <a:pPr eaLnBrk="1" hangingPunct="1"/>
            <a:endParaRPr lang="en-CA" altLang="en-US"/>
          </a:p>
        </p:txBody>
      </p:sp>
      <p:pic>
        <p:nvPicPr>
          <p:cNvPr id="3076" name="Picture 2" descr="http://cdn.dipity.com/uploads/events/dcfc4e429ef5dd2651476b01fbb0d7f8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34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Métis culture was a result of the French fur trade.</a:t>
            </a:r>
          </a:p>
          <a:p>
            <a:r>
              <a:rPr lang="en-CA" dirty="0"/>
              <a:t>It was the Métis of Red River, however, who grew to have a culture that was representative of their mixed ancestral background.</a:t>
            </a:r>
          </a:p>
          <a:p>
            <a:r>
              <a:rPr lang="en-CA" dirty="0"/>
              <a:t>At Red River, a new culture began to take form.</a:t>
            </a:r>
          </a:p>
          <a:p>
            <a:pPr lvl="1"/>
            <a:r>
              <a:rPr lang="en-CA" dirty="0"/>
              <a:t>A unique language called </a:t>
            </a:r>
            <a:r>
              <a:rPr lang="en-CA" dirty="0" err="1">
                <a:solidFill>
                  <a:srgbClr val="FFFF00"/>
                </a:solidFill>
              </a:rPr>
              <a:t>Mischif</a:t>
            </a:r>
            <a:r>
              <a:rPr lang="en-CA" dirty="0">
                <a:solidFill>
                  <a:srgbClr val="FFFF00"/>
                </a:solidFill>
              </a:rPr>
              <a:t> </a:t>
            </a:r>
            <a:r>
              <a:rPr lang="en-CA" dirty="0"/>
              <a:t>evolved as the Métis Nation grew.</a:t>
            </a:r>
          </a:p>
          <a:p>
            <a:pPr lvl="1"/>
            <a:r>
              <a:rPr lang="en-CA" dirty="0"/>
              <a:t>Métis culture was also reflected in music and dance.</a:t>
            </a:r>
          </a:p>
          <a:p>
            <a:pPr lvl="1"/>
            <a:r>
              <a:rPr lang="en-CA" dirty="0"/>
              <a:t>Métis women played a critical role in the development of the Métis Nation and fur trade.</a:t>
            </a:r>
            <a:endParaRPr lang="fr-CA" dirty="0"/>
          </a:p>
        </p:txBody>
      </p:sp>
      <p:sp>
        <p:nvSpPr>
          <p:cNvPr id="3" name="Title 2"/>
          <p:cNvSpPr>
            <a:spLocks noGrp="1"/>
          </p:cNvSpPr>
          <p:nvPr>
            <p:ph type="title"/>
          </p:nvPr>
        </p:nvSpPr>
        <p:spPr/>
        <p:txBody>
          <a:bodyPr/>
          <a:lstStyle/>
          <a:p>
            <a:r>
              <a:rPr lang="en-CA" dirty="0"/>
              <a:t>The Métis at Red River</a:t>
            </a:r>
            <a:endParaRPr lang="fr-CA" dirty="0"/>
          </a:p>
        </p:txBody>
      </p:sp>
    </p:spTree>
    <p:extLst>
      <p:ext uri="{BB962C8B-B14F-4D97-AF65-F5344CB8AC3E}">
        <p14:creationId xmlns:p14="http://schemas.microsoft.com/office/powerpoint/2010/main" val="75596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CA" altLang="fr-FR"/>
              <a:t>Selkirk Settlers</a:t>
            </a:r>
            <a:endParaRPr lang="en-US" altLang="fr-FR"/>
          </a:p>
        </p:txBody>
      </p:sp>
      <p:sp>
        <p:nvSpPr>
          <p:cNvPr id="7171" name="Rectangle 3"/>
          <p:cNvSpPr>
            <a:spLocks noGrp="1" noChangeArrowheads="1"/>
          </p:cNvSpPr>
          <p:nvPr>
            <p:ph type="body" idx="1"/>
          </p:nvPr>
        </p:nvSpPr>
        <p:spPr>
          <a:xfrm>
            <a:off x="457201" y="1981200"/>
            <a:ext cx="5181600" cy="4760168"/>
          </a:xfrm>
        </p:spPr>
        <p:txBody>
          <a:bodyPr>
            <a:normAutofit lnSpcReduction="10000"/>
          </a:bodyPr>
          <a:lstStyle/>
          <a:p>
            <a:pPr>
              <a:lnSpc>
                <a:spcPct val="80000"/>
              </a:lnSpc>
            </a:pPr>
            <a:r>
              <a:rPr lang="en-CA" altLang="fr-FR" sz="2400" dirty="0"/>
              <a:t>Thomas Douglas (aka. Lord Selkirk) wanted to establish a farming colony in the Canadian west</a:t>
            </a:r>
          </a:p>
          <a:p>
            <a:pPr>
              <a:lnSpc>
                <a:spcPct val="80000"/>
              </a:lnSpc>
            </a:pPr>
            <a:endParaRPr lang="en-CA" altLang="fr-FR" sz="2400" dirty="0"/>
          </a:p>
          <a:p>
            <a:pPr>
              <a:lnSpc>
                <a:spcPct val="80000"/>
              </a:lnSpc>
            </a:pPr>
            <a:r>
              <a:rPr lang="en-CA" altLang="fr-FR" sz="2400" dirty="0"/>
              <a:t>He attempted to resettle displaced Scottish farmers in the Red River Colony in 1812</a:t>
            </a:r>
          </a:p>
          <a:p>
            <a:pPr>
              <a:lnSpc>
                <a:spcPct val="80000"/>
              </a:lnSpc>
            </a:pPr>
            <a:endParaRPr lang="en-CA" altLang="fr-FR" sz="2400" dirty="0"/>
          </a:p>
          <a:p>
            <a:pPr>
              <a:lnSpc>
                <a:spcPct val="80000"/>
              </a:lnSpc>
            </a:pPr>
            <a:r>
              <a:rPr lang="en-CA" altLang="fr-FR" sz="2400" dirty="0"/>
              <a:t>Purchased stock in the HBC &amp; bought land he called Assiniboia in southern Manitoba</a:t>
            </a:r>
          </a:p>
          <a:p>
            <a:pPr marL="0" indent="0">
              <a:lnSpc>
                <a:spcPct val="80000"/>
              </a:lnSpc>
              <a:buNone/>
            </a:pPr>
            <a:endParaRPr lang="en-CA" altLang="fr-FR" sz="2400" dirty="0"/>
          </a:p>
          <a:p>
            <a:pPr>
              <a:lnSpc>
                <a:spcPct val="80000"/>
              </a:lnSpc>
            </a:pPr>
            <a:r>
              <a:rPr lang="en-CA" altLang="fr-FR" sz="2400" dirty="0"/>
              <a:t>Clip: </a:t>
            </a:r>
            <a:r>
              <a:rPr lang="en-CA" altLang="fr-FR" sz="2400" dirty="0">
                <a:hlinkClick r:id="rId2"/>
              </a:rPr>
              <a:t>Origins of the Selkirk Settlement</a:t>
            </a:r>
            <a:endParaRPr lang="en-CA" altLang="fr-FR" sz="2400" dirty="0"/>
          </a:p>
          <a:p>
            <a:pPr>
              <a:lnSpc>
                <a:spcPct val="80000"/>
              </a:lnSpc>
            </a:pPr>
            <a:endParaRPr lang="en-US" altLang="fr-FR" sz="2000" dirty="0"/>
          </a:p>
        </p:txBody>
      </p:sp>
      <p:pic>
        <p:nvPicPr>
          <p:cNvPr id="7173" name="Picture 5" descr="1987-363-p-80-s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336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0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in)">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ox(in)">
                                      <p:cBhvr>
                                        <p:cTn id="12" dur="5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box(in)">
                                      <p:cBhvr>
                                        <p:cTn id="17" dur="5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Effect transition="in" filter="box(in)">
                                      <p:cBhvr>
                                        <p:cTn id="22" dur="500"/>
                                        <p:tgtEl>
                                          <p:spTgt spid="717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 calcmode="lin" valueType="num">
                                      <p:cBhvr additive="base">
                                        <p:cTn id="27" dur="500" fill="hold"/>
                                        <p:tgtEl>
                                          <p:spTgt spid="7173"/>
                                        </p:tgtEl>
                                        <p:attrNameLst>
                                          <p:attrName>ppt_x</p:attrName>
                                        </p:attrNameLst>
                                      </p:cBhvr>
                                      <p:tavLst>
                                        <p:tav tm="0">
                                          <p:val>
                                            <p:strVal val="#ppt_x"/>
                                          </p:val>
                                        </p:tav>
                                        <p:tav tm="100000">
                                          <p:val>
                                            <p:strVal val="#ppt_x"/>
                                          </p:val>
                                        </p:tav>
                                      </p:tavLst>
                                    </p:anim>
                                    <p:anim calcmode="lin" valueType="num">
                                      <p:cBhvr additive="base">
                                        <p:cTn id="2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d/d1/Selkirks_land_grant_%28Assiniboia%29.jpg/300px-Selkirks_land_grant_%28Assiniboia%29.jpg"/>
          <p:cNvPicPr>
            <a:picLocks noChangeAspect="1" noChangeArrowheads="1"/>
          </p:cNvPicPr>
          <p:nvPr/>
        </p:nvPicPr>
        <p:blipFill rotWithShape="1">
          <a:blip r:embed="rId2">
            <a:extLst>
              <a:ext uri="{28A0092B-C50C-407E-A947-70E740481C1C}">
                <a14:useLocalDpi xmlns:a14="http://schemas.microsoft.com/office/drawing/2010/main" val="0"/>
              </a:ext>
            </a:extLst>
          </a:blip>
          <a:srcRect t="6103" b="9333"/>
          <a:stretch/>
        </p:blipFill>
        <p:spPr bwMode="auto">
          <a:xfrm>
            <a:off x="1691680" y="0"/>
            <a:ext cx="5904656" cy="685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73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60648"/>
            <a:ext cx="7128792" cy="6426495"/>
          </a:xfrm>
          <a:prstGeom prst="rect">
            <a:avLst/>
          </a:prstGeom>
        </p:spPr>
      </p:pic>
    </p:spTree>
    <p:extLst>
      <p:ext uri="{BB962C8B-B14F-4D97-AF65-F5344CB8AC3E}">
        <p14:creationId xmlns:p14="http://schemas.microsoft.com/office/powerpoint/2010/main" val="1183161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CA" altLang="fr-FR"/>
              <a:t>Emerging Problems</a:t>
            </a:r>
            <a:endParaRPr lang="en-US" altLang="fr-FR"/>
          </a:p>
        </p:txBody>
      </p:sp>
      <p:sp>
        <p:nvSpPr>
          <p:cNvPr id="10243" name="Rectangle 3"/>
          <p:cNvSpPr>
            <a:spLocks noGrp="1" noChangeArrowheads="1"/>
          </p:cNvSpPr>
          <p:nvPr>
            <p:ph type="body" idx="1"/>
          </p:nvPr>
        </p:nvSpPr>
        <p:spPr>
          <a:xfrm>
            <a:off x="219422" y="1556792"/>
            <a:ext cx="8705155" cy="4114800"/>
          </a:xfrm>
        </p:spPr>
        <p:txBody>
          <a:bodyPr/>
          <a:lstStyle/>
          <a:p>
            <a:pPr>
              <a:lnSpc>
                <a:spcPct val="80000"/>
              </a:lnSpc>
            </a:pPr>
            <a:r>
              <a:rPr lang="en-CA" altLang="fr-FR" sz="3200" dirty="0"/>
              <a:t>NWC operated Fort Gibraltar at the Forks</a:t>
            </a:r>
          </a:p>
          <a:p>
            <a:pPr>
              <a:lnSpc>
                <a:spcPct val="80000"/>
              </a:lnSpc>
            </a:pPr>
            <a:endParaRPr lang="en-CA" altLang="fr-FR" sz="3200" dirty="0"/>
          </a:p>
          <a:p>
            <a:pPr>
              <a:lnSpc>
                <a:spcPct val="80000"/>
              </a:lnSpc>
            </a:pPr>
            <a:r>
              <a:rPr lang="en-CA" altLang="fr-FR" sz="3200" dirty="0"/>
              <a:t>Suspicious of the HBC settlement</a:t>
            </a:r>
          </a:p>
          <a:p>
            <a:pPr>
              <a:lnSpc>
                <a:spcPct val="80000"/>
              </a:lnSpc>
            </a:pPr>
            <a:endParaRPr lang="en-CA" altLang="fr-FR" sz="3200" dirty="0"/>
          </a:p>
          <a:p>
            <a:pPr>
              <a:lnSpc>
                <a:spcPct val="80000"/>
              </a:lnSpc>
            </a:pPr>
            <a:r>
              <a:rPr lang="en-CA" altLang="fr-FR" sz="3200" dirty="0"/>
              <a:t>NWC trade routes would be threatened</a:t>
            </a:r>
          </a:p>
          <a:p>
            <a:pPr>
              <a:lnSpc>
                <a:spcPct val="80000"/>
              </a:lnSpc>
            </a:pPr>
            <a:endParaRPr lang="en-CA" altLang="fr-FR" sz="3200" dirty="0"/>
          </a:p>
          <a:p>
            <a:pPr>
              <a:lnSpc>
                <a:spcPct val="80000"/>
              </a:lnSpc>
            </a:pPr>
            <a:r>
              <a:rPr lang="en-CA" altLang="fr-FR" sz="3200" dirty="0"/>
              <a:t>Food supply &amp; buffalo depletion would starve NWC traders</a:t>
            </a:r>
          </a:p>
          <a:p>
            <a:pPr>
              <a:lnSpc>
                <a:spcPct val="80000"/>
              </a:lnSpc>
            </a:pPr>
            <a:endParaRPr lang="en-US" altLang="fr-FR" sz="2400" dirty="0"/>
          </a:p>
        </p:txBody>
      </p:sp>
    </p:spTree>
    <p:extLst>
      <p:ext uri="{BB962C8B-B14F-4D97-AF65-F5344CB8AC3E}">
        <p14:creationId xmlns:p14="http://schemas.microsoft.com/office/powerpoint/2010/main" val="2979984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ox(in)">
                                      <p:cBhvr>
                                        <p:cTn id="12" dur="500"/>
                                        <p:tgtEl>
                                          <p:spTgt spid="102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box(in)">
                                      <p:cBhvr>
                                        <p:cTn id="17" dur="500"/>
                                        <p:tgtEl>
                                          <p:spTgt spid="1024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3">
                                            <p:txEl>
                                              <p:pRg st="6" end="6"/>
                                            </p:txEl>
                                          </p:spTgt>
                                        </p:tgtEl>
                                        <p:attrNameLst>
                                          <p:attrName>style.visibility</p:attrName>
                                        </p:attrNameLst>
                                      </p:cBhvr>
                                      <p:to>
                                        <p:strVal val="visible"/>
                                      </p:to>
                                    </p:set>
                                    <p:animEffect transition="in" filter="box(in)">
                                      <p:cBhvr>
                                        <p:cTn id="2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CA" altLang="fr-FR"/>
              <a:t>Emerging Problems</a:t>
            </a:r>
            <a:endParaRPr lang="en-US" altLang="fr-FR"/>
          </a:p>
        </p:txBody>
      </p:sp>
      <p:sp>
        <p:nvSpPr>
          <p:cNvPr id="11267" name="Rectangle 3"/>
          <p:cNvSpPr>
            <a:spLocks noGrp="1" noChangeArrowheads="1"/>
          </p:cNvSpPr>
          <p:nvPr>
            <p:ph type="body" idx="1"/>
          </p:nvPr>
        </p:nvSpPr>
        <p:spPr>
          <a:xfrm>
            <a:off x="187325" y="1981200"/>
            <a:ext cx="4689475" cy="4114800"/>
          </a:xfrm>
        </p:spPr>
        <p:txBody>
          <a:bodyPr>
            <a:normAutofit lnSpcReduction="10000"/>
          </a:bodyPr>
          <a:lstStyle/>
          <a:p>
            <a:pPr>
              <a:lnSpc>
                <a:spcPct val="80000"/>
              </a:lnSpc>
            </a:pPr>
            <a:r>
              <a:rPr lang="en-CA" altLang="fr-FR" sz="2400"/>
              <a:t>Initially, Selkirk settlers had to rely on local food sources…..Buffalo</a:t>
            </a:r>
          </a:p>
          <a:p>
            <a:pPr>
              <a:lnSpc>
                <a:spcPct val="80000"/>
              </a:lnSpc>
            </a:pPr>
            <a:endParaRPr lang="en-CA" altLang="fr-FR" sz="2400"/>
          </a:p>
          <a:p>
            <a:pPr>
              <a:lnSpc>
                <a:spcPct val="80000"/>
              </a:lnSpc>
            </a:pPr>
            <a:r>
              <a:rPr lang="en-CA" altLang="fr-FR" sz="2400"/>
              <a:t>Acquired their food from NWC trading posts</a:t>
            </a:r>
          </a:p>
          <a:p>
            <a:pPr>
              <a:lnSpc>
                <a:spcPct val="80000"/>
              </a:lnSpc>
            </a:pPr>
            <a:endParaRPr lang="en-CA" altLang="fr-FR" sz="2400"/>
          </a:p>
          <a:p>
            <a:pPr>
              <a:lnSpc>
                <a:spcPct val="80000"/>
              </a:lnSpc>
            </a:pPr>
            <a:r>
              <a:rPr lang="en-CA" altLang="fr-FR" sz="2400"/>
              <a:t>To ensure enough food for the settlers the Pemmican Proclamation was issued in 1814</a:t>
            </a:r>
          </a:p>
          <a:p>
            <a:pPr>
              <a:lnSpc>
                <a:spcPct val="80000"/>
              </a:lnSpc>
            </a:pPr>
            <a:endParaRPr lang="en-CA" altLang="fr-FR" sz="2400"/>
          </a:p>
          <a:p>
            <a:pPr>
              <a:lnSpc>
                <a:spcPct val="80000"/>
              </a:lnSpc>
            </a:pPr>
            <a:r>
              <a:rPr lang="en-CA" altLang="fr-FR" sz="2400"/>
              <a:t>Banned the export of pemmican from the colony</a:t>
            </a:r>
            <a:endParaRPr lang="en-US" altLang="fr-FR" sz="2400"/>
          </a:p>
        </p:txBody>
      </p:sp>
      <p:pic>
        <p:nvPicPr>
          <p:cNvPr id="11271" name="Picture 7" descr="buffal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943350" cy="236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05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ox(in)">
                                      <p:cBhvr>
                                        <p:cTn id="12" dur="5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box(in)">
                                      <p:cBhvr>
                                        <p:cTn id="17" dur="500"/>
                                        <p:tgtEl>
                                          <p:spTgt spid="1126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box(in)">
                                      <p:cBhvr>
                                        <p:cTn id="22" dur="500"/>
                                        <p:tgtEl>
                                          <p:spTgt spid="1126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1271"/>
                                        </p:tgtEl>
                                        <p:attrNameLst>
                                          <p:attrName>style.visibility</p:attrName>
                                        </p:attrNameLst>
                                      </p:cBhvr>
                                      <p:to>
                                        <p:strVal val="visible"/>
                                      </p:to>
                                    </p:set>
                                    <p:animEffect transition="in" filter="checkerboard(across)">
                                      <p:cBhvr>
                                        <p:cTn id="2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CA" altLang="fr-FR"/>
              <a:t>Emerging Problems</a:t>
            </a:r>
            <a:endParaRPr lang="en-US" altLang="fr-FR"/>
          </a:p>
        </p:txBody>
      </p:sp>
      <p:sp>
        <p:nvSpPr>
          <p:cNvPr id="13315" name="Rectangle 3"/>
          <p:cNvSpPr>
            <a:spLocks noGrp="1" noChangeArrowheads="1"/>
          </p:cNvSpPr>
          <p:nvPr>
            <p:ph type="body" idx="1"/>
          </p:nvPr>
        </p:nvSpPr>
        <p:spPr>
          <a:xfrm>
            <a:off x="187325" y="1981200"/>
            <a:ext cx="4689475" cy="4114800"/>
          </a:xfrm>
        </p:spPr>
        <p:txBody>
          <a:bodyPr/>
          <a:lstStyle/>
          <a:p>
            <a:pPr>
              <a:lnSpc>
                <a:spcPct val="80000"/>
              </a:lnSpc>
            </a:pPr>
            <a:r>
              <a:rPr lang="en-CA" altLang="fr-FR" sz="2400"/>
              <a:t>Metis &amp; Nor’Westerners in the area were determined to destroy the settlement that threatened their way of life</a:t>
            </a:r>
          </a:p>
          <a:p>
            <a:pPr>
              <a:lnSpc>
                <a:spcPct val="80000"/>
              </a:lnSpc>
            </a:pPr>
            <a:endParaRPr lang="en-CA" altLang="fr-FR" sz="2400"/>
          </a:p>
          <a:p>
            <a:pPr>
              <a:lnSpc>
                <a:spcPct val="80000"/>
              </a:lnSpc>
            </a:pPr>
            <a:r>
              <a:rPr lang="en-CA" altLang="fr-FR" sz="2400"/>
              <a:t>The Battle of Seven Oaks in the summer of 1816</a:t>
            </a:r>
          </a:p>
          <a:p>
            <a:pPr>
              <a:lnSpc>
                <a:spcPct val="80000"/>
              </a:lnSpc>
            </a:pPr>
            <a:endParaRPr lang="en-CA" altLang="fr-FR" sz="2400"/>
          </a:p>
          <a:p>
            <a:pPr>
              <a:lnSpc>
                <a:spcPct val="80000"/>
              </a:lnSpc>
            </a:pPr>
            <a:endParaRPr lang="en-US" altLang="fr-FR" sz="2400"/>
          </a:p>
        </p:txBody>
      </p:sp>
      <p:pic>
        <p:nvPicPr>
          <p:cNvPr id="13318" name="Picture 6" descr="Battle of Seven Oak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76600"/>
            <a:ext cx="381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31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ox(in)">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box(in)">
                                      <p:cBhvr>
                                        <p:cTn id="1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By 1810, the Métis had established themselves as the main providers of pemmican and other bison products to the NWC at Red river, however, Lord Selkirk’s colony of immigrants were having a difficult time.</a:t>
            </a:r>
          </a:p>
          <a:p>
            <a:r>
              <a:rPr lang="en-CA" dirty="0"/>
              <a:t>The Métis viewed the Selkirk colonists as a threat to their place in the fur trade and an infringement upon their territory and main livelihood.</a:t>
            </a:r>
          </a:p>
          <a:p>
            <a:endParaRPr lang="fr-CA" dirty="0"/>
          </a:p>
        </p:txBody>
      </p:sp>
      <p:sp>
        <p:nvSpPr>
          <p:cNvPr id="3" name="Title 2"/>
          <p:cNvSpPr>
            <a:spLocks noGrp="1"/>
          </p:cNvSpPr>
          <p:nvPr>
            <p:ph type="title"/>
          </p:nvPr>
        </p:nvSpPr>
        <p:spPr/>
        <p:txBody>
          <a:bodyPr/>
          <a:lstStyle/>
          <a:p>
            <a:r>
              <a:rPr lang="en-CA" dirty="0"/>
              <a:t>The Pemmican Proclamation</a:t>
            </a:r>
            <a:endParaRPr lang="fr-CA" dirty="0"/>
          </a:p>
        </p:txBody>
      </p:sp>
    </p:spTree>
    <p:extLst>
      <p:ext uri="{BB962C8B-B14F-4D97-AF65-F5344CB8AC3E}">
        <p14:creationId xmlns:p14="http://schemas.microsoft.com/office/powerpoint/2010/main" val="116017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763344"/>
          </a:xfrm>
        </p:spPr>
        <p:txBody>
          <a:bodyPr/>
          <a:lstStyle/>
          <a:p>
            <a:r>
              <a:rPr lang="en-CA" dirty="0"/>
              <a:t>In response to famine conditions, on January 8, 1814, the governor of the colony, Miles </a:t>
            </a:r>
            <a:r>
              <a:rPr lang="en-CA" dirty="0" err="1"/>
              <a:t>Macdonell</a:t>
            </a:r>
            <a:r>
              <a:rPr lang="en-CA" dirty="0"/>
              <a:t>, issued what is known as the Pemmican Proclamation, which banned the export of food from Red River. </a:t>
            </a:r>
          </a:p>
          <a:p>
            <a:r>
              <a:rPr lang="en-CA" dirty="0"/>
              <a:t>The proclamation was meant to ensure that there would be adequate provisions for the immigrants in the colony.</a:t>
            </a:r>
          </a:p>
          <a:p>
            <a:r>
              <a:rPr lang="en-CA" dirty="0"/>
              <a:t>The groups most affected were the Métis and NWC traders. Because the Métis relied on the pemmican trade as a part of their economy, the ban caused hardships in the community.</a:t>
            </a:r>
          </a:p>
          <a:p>
            <a:r>
              <a:rPr lang="en-CA" dirty="0"/>
              <a:t>It also prevented the NWC from supplying its trading posts with pemmican, an essential food source.</a:t>
            </a:r>
            <a:endParaRPr lang="fr-CA" dirty="0"/>
          </a:p>
        </p:txBody>
      </p:sp>
    </p:spTree>
    <p:extLst>
      <p:ext uri="{BB962C8B-B14F-4D97-AF65-F5344CB8AC3E}">
        <p14:creationId xmlns:p14="http://schemas.microsoft.com/office/powerpoint/2010/main" val="371103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firstpeoplesofcanada.com/images/firstnations/fp_metis/food_meat_dry_pemmi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0"/>
            <a:ext cx="809942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423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763344"/>
          </a:xfrm>
        </p:spPr>
        <p:txBody>
          <a:bodyPr/>
          <a:lstStyle/>
          <a:p>
            <a:r>
              <a:rPr lang="en-CA" dirty="0"/>
              <a:t>What ensued became known as the Pemmican War. It began when men from the HBC began searching and seizing pemmican from NWC forts. </a:t>
            </a:r>
          </a:p>
          <a:p>
            <a:r>
              <a:rPr lang="en-CA" dirty="0"/>
              <a:t>The </a:t>
            </a:r>
            <a:r>
              <a:rPr lang="en-CA" dirty="0" err="1"/>
              <a:t>Nor’Westers</a:t>
            </a:r>
            <a:r>
              <a:rPr lang="en-CA" dirty="0"/>
              <a:t> retaliated by arresting and imprisoning the HBC men for burglary.</a:t>
            </a:r>
          </a:p>
          <a:p>
            <a:r>
              <a:rPr lang="en-CA" dirty="0"/>
              <a:t>The </a:t>
            </a:r>
            <a:r>
              <a:rPr lang="en-CA" dirty="0" err="1"/>
              <a:t>Nor’Westers</a:t>
            </a:r>
            <a:r>
              <a:rPr lang="en-CA" dirty="0"/>
              <a:t> also </a:t>
            </a:r>
            <a:r>
              <a:rPr lang="en-CA" dirty="0" err="1"/>
              <a:t>destryoyed</a:t>
            </a:r>
            <a:r>
              <a:rPr lang="en-CA" dirty="0"/>
              <a:t> the crops and razed the buildings established by the Selkirk immigrants near Fort Douglas.</a:t>
            </a:r>
          </a:p>
          <a:p>
            <a:r>
              <a:rPr lang="en-CA" dirty="0"/>
              <a:t>Skirmishes continued for the next few years. </a:t>
            </a:r>
            <a:r>
              <a:rPr lang="en-CA" dirty="0" err="1"/>
              <a:t>Macdonell</a:t>
            </a:r>
            <a:r>
              <a:rPr lang="en-CA" dirty="0"/>
              <a:t> resigned as governor and was replaced by Robert </a:t>
            </a:r>
            <a:r>
              <a:rPr lang="en-CA" dirty="0" err="1"/>
              <a:t>Semple</a:t>
            </a:r>
            <a:r>
              <a:rPr lang="en-CA" dirty="0"/>
              <a:t>, an American businessman with no previous experience in the fur trade.</a:t>
            </a:r>
          </a:p>
          <a:p>
            <a:endParaRPr lang="fr-CA" dirty="0"/>
          </a:p>
        </p:txBody>
      </p:sp>
    </p:spTree>
    <p:extLst>
      <p:ext uri="{BB962C8B-B14F-4D97-AF65-F5344CB8AC3E}">
        <p14:creationId xmlns:p14="http://schemas.microsoft.com/office/powerpoint/2010/main" val="411259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In the spring of 1816, the new governor, Robert </a:t>
            </a:r>
            <a:r>
              <a:rPr lang="en-CA" dirty="0" err="1"/>
              <a:t>Semple</a:t>
            </a:r>
            <a:r>
              <a:rPr lang="en-CA" dirty="0"/>
              <a:t>, gave the command for the HBC to capture and burn Fort Gibraltar, a NWC fort near Fort Douglas.</a:t>
            </a:r>
          </a:p>
          <a:p>
            <a:r>
              <a:rPr lang="en-CA" dirty="0"/>
              <a:t>Cuthbert Grant, the son of a Métis mother and Scottish father, was a Métis leader and spokesperson. On June 19, 1816, Grant and </a:t>
            </a:r>
            <a:r>
              <a:rPr lang="en-CA"/>
              <a:t>a party </a:t>
            </a:r>
            <a:r>
              <a:rPr lang="en-CA" dirty="0"/>
              <a:t>of about 60 men were making their way along the Assiniboine River.</a:t>
            </a:r>
          </a:p>
          <a:p>
            <a:r>
              <a:rPr lang="en-CA" dirty="0" err="1"/>
              <a:t>Semple</a:t>
            </a:r>
            <a:r>
              <a:rPr lang="en-CA" dirty="0"/>
              <a:t> had blockaded the river with boats, so Grant and his party left the river before the blockade and proceeded north by land.</a:t>
            </a:r>
            <a:endParaRPr lang="fr-CA" dirty="0"/>
          </a:p>
        </p:txBody>
      </p:sp>
      <p:sp>
        <p:nvSpPr>
          <p:cNvPr id="3" name="Title 2"/>
          <p:cNvSpPr>
            <a:spLocks noGrp="1"/>
          </p:cNvSpPr>
          <p:nvPr>
            <p:ph type="title"/>
          </p:nvPr>
        </p:nvSpPr>
        <p:spPr/>
        <p:txBody>
          <a:bodyPr/>
          <a:lstStyle/>
          <a:p>
            <a:r>
              <a:rPr lang="en-CA" dirty="0"/>
              <a:t>The Battle of Seven Oaks</a:t>
            </a:r>
            <a:endParaRPr lang="fr-CA" dirty="0"/>
          </a:p>
        </p:txBody>
      </p:sp>
    </p:spTree>
    <p:extLst>
      <p:ext uri="{BB962C8B-B14F-4D97-AF65-F5344CB8AC3E}">
        <p14:creationId xmlns:p14="http://schemas.microsoft.com/office/powerpoint/2010/main" val="135317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1835696" y="152400"/>
            <a:ext cx="6851104" cy="1219200"/>
          </a:xfrm>
        </p:spPr>
        <p:txBody>
          <a:bodyPr/>
          <a:lstStyle/>
          <a:p>
            <a:pPr eaLnBrk="1" hangingPunct="1">
              <a:defRPr/>
            </a:pPr>
            <a:r>
              <a:rPr lang="en-CA" dirty="0"/>
              <a:t>Hudson’s Bay Company</a:t>
            </a:r>
            <a:endParaRPr lang="en-US" dirty="0"/>
          </a:p>
        </p:txBody>
      </p:sp>
      <p:sp>
        <p:nvSpPr>
          <p:cNvPr id="7171" name="Rectangle 3"/>
          <p:cNvSpPr>
            <a:spLocks noGrp="1" noRot="1" noChangeArrowheads="1"/>
          </p:cNvSpPr>
          <p:nvPr>
            <p:ph type="body" idx="1"/>
          </p:nvPr>
        </p:nvSpPr>
        <p:spPr>
          <a:xfrm>
            <a:off x="301625" y="1600200"/>
            <a:ext cx="4630415" cy="5069160"/>
          </a:xfrm>
        </p:spPr>
        <p:txBody>
          <a:bodyPr>
            <a:normAutofit lnSpcReduction="10000"/>
          </a:bodyPr>
          <a:lstStyle/>
          <a:p>
            <a:pPr eaLnBrk="1" hangingPunct="1">
              <a:lnSpc>
                <a:spcPct val="90000"/>
              </a:lnSpc>
              <a:buFont typeface="Arial" panose="020B0604020202020204" pitchFamily="34" charset="0"/>
              <a:buChar char="•"/>
              <a:defRPr/>
            </a:pPr>
            <a:r>
              <a:rPr lang="en-CA" sz="2400" dirty="0"/>
              <a:t>Formed in 1670</a:t>
            </a:r>
          </a:p>
          <a:p>
            <a:pPr eaLnBrk="1" hangingPunct="1">
              <a:lnSpc>
                <a:spcPct val="90000"/>
              </a:lnSpc>
              <a:buFont typeface="Arial" panose="020B0604020202020204" pitchFamily="34" charset="0"/>
              <a:buChar char="•"/>
              <a:defRPr/>
            </a:pPr>
            <a:endParaRPr lang="en-CA" sz="2400" dirty="0"/>
          </a:p>
          <a:p>
            <a:pPr eaLnBrk="1" hangingPunct="1">
              <a:lnSpc>
                <a:spcPct val="90000"/>
              </a:lnSpc>
              <a:buFont typeface="Arial" panose="020B0604020202020204" pitchFamily="34" charset="0"/>
              <a:buChar char="•"/>
              <a:defRPr/>
            </a:pPr>
            <a:r>
              <a:rPr lang="en-CA" sz="2400" dirty="0"/>
              <a:t>Operated in Rupert’s Land…all the land that was drained by rivers flowing into Hudson’s Bay</a:t>
            </a:r>
          </a:p>
          <a:p>
            <a:pPr eaLnBrk="1" hangingPunct="1">
              <a:lnSpc>
                <a:spcPct val="90000"/>
              </a:lnSpc>
              <a:buFont typeface="Arial" panose="020B0604020202020204" pitchFamily="34" charset="0"/>
              <a:buChar char="•"/>
              <a:defRPr/>
            </a:pPr>
            <a:endParaRPr lang="en-CA" sz="2400" dirty="0"/>
          </a:p>
          <a:p>
            <a:pPr eaLnBrk="1" hangingPunct="1">
              <a:lnSpc>
                <a:spcPct val="90000"/>
              </a:lnSpc>
              <a:buFont typeface="Arial" panose="020B0604020202020204" pitchFamily="34" charset="0"/>
              <a:buChar char="•"/>
              <a:defRPr/>
            </a:pPr>
            <a:r>
              <a:rPr lang="en-CA" sz="2400" dirty="0"/>
              <a:t>London-based</a:t>
            </a:r>
          </a:p>
          <a:p>
            <a:pPr eaLnBrk="1" hangingPunct="1">
              <a:lnSpc>
                <a:spcPct val="90000"/>
              </a:lnSpc>
              <a:buFont typeface="Arial" panose="020B0604020202020204" pitchFamily="34" charset="0"/>
              <a:buChar char="•"/>
              <a:defRPr/>
            </a:pPr>
            <a:endParaRPr lang="en-CA" sz="2400" dirty="0"/>
          </a:p>
          <a:p>
            <a:pPr eaLnBrk="1" hangingPunct="1">
              <a:lnSpc>
                <a:spcPct val="90000"/>
              </a:lnSpc>
              <a:buFont typeface="Arial" panose="020B0604020202020204" pitchFamily="34" charset="0"/>
              <a:buChar char="•"/>
              <a:defRPr/>
            </a:pPr>
            <a:r>
              <a:rPr lang="en-CA" sz="2400" dirty="0"/>
              <a:t>Coastal trading posts located at the mouths of major rivers</a:t>
            </a:r>
          </a:p>
          <a:p>
            <a:pPr eaLnBrk="1" hangingPunct="1">
              <a:lnSpc>
                <a:spcPct val="90000"/>
              </a:lnSpc>
              <a:buFont typeface="Arial" panose="020B0604020202020204" pitchFamily="34" charset="0"/>
              <a:buChar char="•"/>
              <a:defRPr/>
            </a:pPr>
            <a:endParaRPr lang="en-CA" sz="2400" dirty="0"/>
          </a:p>
          <a:p>
            <a:pPr eaLnBrk="1" hangingPunct="1">
              <a:lnSpc>
                <a:spcPct val="90000"/>
              </a:lnSpc>
              <a:buFont typeface="Arial" panose="020B0604020202020204" pitchFamily="34" charset="0"/>
              <a:buChar char="•"/>
              <a:defRPr/>
            </a:pPr>
            <a:r>
              <a:rPr lang="en-CA" sz="2400" dirty="0"/>
              <a:t>Natives would trap furs &amp; bring them to the coastal posts</a:t>
            </a:r>
          </a:p>
          <a:p>
            <a:pPr eaLnBrk="1" hangingPunct="1">
              <a:lnSpc>
                <a:spcPct val="90000"/>
              </a:lnSpc>
              <a:buFont typeface="Arial" charset="0"/>
              <a:buChar char="►"/>
              <a:defRPr/>
            </a:pPr>
            <a:endParaRPr lang="en-CA" sz="2000" dirty="0"/>
          </a:p>
          <a:p>
            <a:pPr eaLnBrk="1" hangingPunct="1">
              <a:lnSpc>
                <a:spcPct val="90000"/>
              </a:lnSpc>
              <a:buFont typeface="Arial" charset="0"/>
              <a:buChar char="►"/>
              <a:defRPr/>
            </a:pPr>
            <a:endParaRPr lang="en-US" sz="2800" dirty="0"/>
          </a:p>
        </p:txBody>
      </p:sp>
      <p:pic>
        <p:nvPicPr>
          <p:cNvPr id="5" name="Picture 5" descr="hb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44824"/>
            <a:ext cx="3672408"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732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763344"/>
          </a:xfrm>
        </p:spPr>
        <p:txBody>
          <a:bodyPr/>
          <a:lstStyle/>
          <a:p>
            <a:r>
              <a:rPr lang="en-CA" dirty="0"/>
              <a:t>Grant and his men reached an area near Fort Douglas in a cluster of trees known locally as Seven Oaks.</a:t>
            </a:r>
          </a:p>
          <a:p>
            <a:pPr lvl="1"/>
            <a:r>
              <a:rPr lang="en-CA" dirty="0"/>
              <a:t>Waiting for them were </a:t>
            </a:r>
            <a:r>
              <a:rPr lang="en-CA" dirty="0" err="1"/>
              <a:t>Semple</a:t>
            </a:r>
            <a:r>
              <a:rPr lang="en-CA" dirty="0"/>
              <a:t> and about 27 HBC men and colonists.</a:t>
            </a:r>
          </a:p>
          <a:p>
            <a:r>
              <a:rPr lang="en-CA" dirty="0"/>
              <a:t>After an exchange of words, a gunfight broke out. Within 15 minutes, </a:t>
            </a:r>
            <a:r>
              <a:rPr lang="en-CA" dirty="0" err="1"/>
              <a:t>Semple</a:t>
            </a:r>
            <a:r>
              <a:rPr lang="en-CA" dirty="0"/>
              <a:t> and 20 of his men were killed, and the Métis lost only 1 man.</a:t>
            </a:r>
          </a:p>
          <a:p>
            <a:r>
              <a:rPr lang="en-CA" dirty="0"/>
              <a:t>Grant sent one of the HBC survivors to Fort Douglas to demand the surrender of the fort. </a:t>
            </a:r>
          </a:p>
          <a:p>
            <a:r>
              <a:rPr lang="en-CA" dirty="0"/>
              <a:t>The colony gave up immediately.</a:t>
            </a:r>
          </a:p>
          <a:p>
            <a:r>
              <a:rPr lang="en-CA" dirty="0"/>
              <a:t>The Battle of Seven Oaks highlighted the fierce struggle between HBC and NWC for control of the fur trade.</a:t>
            </a:r>
            <a:endParaRPr lang="fr-CA" dirty="0"/>
          </a:p>
        </p:txBody>
      </p:sp>
    </p:spTree>
    <p:extLst>
      <p:ext uri="{BB962C8B-B14F-4D97-AF65-F5344CB8AC3E}">
        <p14:creationId xmlns:p14="http://schemas.microsoft.com/office/powerpoint/2010/main" val="270619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14641" y="6219"/>
            <a:ext cx="6029359" cy="6851781"/>
          </a:xfrm>
          <a:prstGeom prst="rect">
            <a:avLst/>
          </a:prstGeom>
        </p:spPr>
      </p:pic>
      <p:sp>
        <p:nvSpPr>
          <p:cNvPr id="5" name="Rectangle 4"/>
          <p:cNvSpPr/>
          <p:nvPr/>
        </p:nvSpPr>
        <p:spPr>
          <a:xfrm>
            <a:off x="439501" y="116632"/>
            <a:ext cx="2460930" cy="4154984"/>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Map of</a:t>
            </a:r>
          </a:p>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Seven </a:t>
            </a:r>
          </a:p>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Oaks </a:t>
            </a:r>
          </a:p>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Incident</a:t>
            </a:r>
          </a:p>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June 19, </a:t>
            </a:r>
          </a:p>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1816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01344"/>
          </a:xfrm>
        </p:spPr>
        <p:txBody>
          <a:bodyPr>
            <a:normAutofit/>
          </a:bodyPr>
          <a:lstStyle/>
          <a:p>
            <a:r>
              <a:rPr lang="en-CA" dirty="0"/>
              <a:t>In retaliation, Selkirk and his men captured Fort William, the heart of the NWC’s fur empire in the Northwest.</a:t>
            </a:r>
          </a:p>
          <a:p>
            <a:r>
              <a:rPr lang="en-CA" dirty="0"/>
              <a:t>Selkirk remained at Fort William but sent his men ahead to retake Fort Douglas.</a:t>
            </a:r>
          </a:p>
          <a:p>
            <a:r>
              <a:rPr lang="en-CA" dirty="0"/>
              <a:t>On the way, Selkirk’s troops captured several other NWC posts. </a:t>
            </a:r>
          </a:p>
          <a:p>
            <a:r>
              <a:rPr lang="en-CA" dirty="0"/>
              <a:t>Infuriated by the capture of Fort William, NWC seized 5 small HBC posts in the Athabasca territory.</a:t>
            </a:r>
          </a:p>
          <a:p>
            <a:r>
              <a:rPr lang="en-CA" dirty="0"/>
              <a:t>The war between the companies continued like this for 5 years.</a:t>
            </a:r>
            <a:endParaRPr lang="fr-CA" dirty="0"/>
          </a:p>
        </p:txBody>
      </p:sp>
      <p:sp>
        <p:nvSpPr>
          <p:cNvPr id="3" name="Title 2"/>
          <p:cNvSpPr>
            <a:spLocks noGrp="1"/>
          </p:cNvSpPr>
          <p:nvPr>
            <p:ph type="title"/>
          </p:nvPr>
        </p:nvSpPr>
        <p:spPr/>
        <p:txBody>
          <a:bodyPr/>
          <a:lstStyle/>
          <a:p>
            <a:r>
              <a:rPr lang="en-CA" dirty="0"/>
              <a:t>After Seven Oaks	</a:t>
            </a:r>
            <a:endParaRPr lang="fr-CA" dirty="0"/>
          </a:p>
        </p:txBody>
      </p:sp>
    </p:spTree>
    <p:extLst>
      <p:ext uri="{BB962C8B-B14F-4D97-AF65-F5344CB8AC3E}">
        <p14:creationId xmlns:p14="http://schemas.microsoft.com/office/powerpoint/2010/main" val="107664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91336"/>
          </a:xfrm>
        </p:spPr>
        <p:txBody>
          <a:bodyPr/>
          <a:lstStyle/>
          <a:p>
            <a:r>
              <a:rPr lang="en-CA" dirty="0"/>
              <a:t>The HBC and NWC were in conflict from the time the NWC was founded. </a:t>
            </a:r>
          </a:p>
          <a:p>
            <a:r>
              <a:rPr lang="en-CA" dirty="0"/>
              <a:t>The HBC, though smaller, had the benefit of a royal charter to trade. The NWC had the advantage of larger numbers, and adventuresome employees who helped expand their territory.</a:t>
            </a:r>
          </a:p>
          <a:p>
            <a:r>
              <a:rPr lang="en-CA" dirty="0"/>
              <a:t>By 1820, the HBC pushed farter inland and lowered its trading rates with the First Nations, and put the NWC into a difficult position as they began losing money.</a:t>
            </a:r>
          </a:p>
          <a:p>
            <a:r>
              <a:rPr lang="en-CA" dirty="0"/>
              <a:t>Pressured by the British government, the NWC merged with the HBC in 1821.</a:t>
            </a:r>
          </a:p>
        </p:txBody>
      </p:sp>
    </p:spTree>
    <p:extLst>
      <p:ext uri="{BB962C8B-B14F-4D97-AF65-F5344CB8AC3E}">
        <p14:creationId xmlns:p14="http://schemas.microsoft.com/office/powerpoint/2010/main" val="3590853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By the 19</a:t>
            </a:r>
            <a:r>
              <a:rPr lang="en-CA" baseline="30000" dirty="0"/>
              <a:t>th</a:t>
            </a:r>
            <a:r>
              <a:rPr lang="en-CA" dirty="0"/>
              <a:t> century, the HBC began to expand west by establishing more outposts to support its trappers and traders.</a:t>
            </a:r>
          </a:p>
          <a:p>
            <a:r>
              <a:rPr lang="en-CA" dirty="0"/>
              <a:t>Interest in different opportunities in the West began to change by the mid-19</a:t>
            </a:r>
            <a:r>
              <a:rPr lang="en-CA" baseline="30000" dirty="0"/>
              <a:t>th</a:t>
            </a:r>
            <a:r>
              <a:rPr lang="en-CA" dirty="0"/>
              <a:t> century. An influx of immigrants to Upper Canada had taken the best farmland available and people began to look west for new areas to live. </a:t>
            </a:r>
            <a:endParaRPr lang="fr-CA" dirty="0"/>
          </a:p>
        </p:txBody>
      </p:sp>
      <p:sp>
        <p:nvSpPr>
          <p:cNvPr id="3" name="Title 2"/>
          <p:cNvSpPr>
            <a:spLocks noGrp="1"/>
          </p:cNvSpPr>
          <p:nvPr>
            <p:ph type="title"/>
          </p:nvPr>
        </p:nvSpPr>
        <p:spPr/>
        <p:txBody>
          <a:bodyPr/>
          <a:lstStyle/>
          <a:p>
            <a:r>
              <a:rPr lang="en-CA" dirty="0"/>
              <a:t>Toward the Pacific Coast</a:t>
            </a:r>
            <a:endParaRPr lang="fr-CA" dirty="0"/>
          </a:p>
        </p:txBody>
      </p:sp>
    </p:spTree>
    <p:extLst>
      <p:ext uri="{BB962C8B-B14F-4D97-AF65-F5344CB8AC3E}">
        <p14:creationId xmlns:p14="http://schemas.microsoft.com/office/powerpoint/2010/main" val="1997112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0626" cy="6858000"/>
          </a:xfrm>
          <a:prstGeom prst="rect">
            <a:avLst/>
          </a:prstGeom>
        </p:spPr>
      </p:pic>
    </p:spTree>
    <p:extLst>
      <p:ext uri="{BB962C8B-B14F-4D97-AF65-F5344CB8AC3E}">
        <p14:creationId xmlns:p14="http://schemas.microsoft.com/office/powerpoint/2010/main" val="233599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algn="ctr" eaLnBrk="1" hangingPunct="1">
              <a:defRPr/>
            </a:pPr>
            <a:r>
              <a:rPr lang="en-CA" dirty="0"/>
              <a:t>HBC…Advantages</a:t>
            </a:r>
            <a:endParaRPr lang="en-US" dirty="0"/>
          </a:p>
        </p:txBody>
      </p:sp>
      <p:sp>
        <p:nvSpPr>
          <p:cNvPr id="8195" name="Rectangle 3"/>
          <p:cNvSpPr>
            <a:spLocks noGrp="1" noRot="1" noChangeArrowheads="1"/>
          </p:cNvSpPr>
          <p:nvPr>
            <p:ph type="body" idx="1"/>
          </p:nvPr>
        </p:nvSpPr>
        <p:spPr>
          <a:xfrm>
            <a:off x="-76200" y="2130425"/>
            <a:ext cx="4879975" cy="4498975"/>
          </a:xfrm>
        </p:spPr>
        <p:txBody>
          <a:bodyPr/>
          <a:lstStyle/>
          <a:p>
            <a:pPr eaLnBrk="1" hangingPunct="1">
              <a:buFont typeface="Arial" panose="020B0604020202020204" pitchFamily="34" charset="0"/>
              <a:buChar char="•"/>
              <a:defRPr/>
            </a:pPr>
            <a:r>
              <a:rPr lang="en-CA" sz="2800" dirty="0"/>
              <a:t>Close to fur supplies in northern Canada</a:t>
            </a:r>
          </a:p>
          <a:p>
            <a:pPr eaLnBrk="1" hangingPunct="1">
              <a:buFont typeface="Arial" panose="020B0604020202020204" pitchFamily="34" charset="0"/>
              <a:buChar char="•"/>
              <a:defRPr/>
            </a:pPr>
            <a:endParaRPr lang="en-CA" sz="2800" dirty="0"/>
          </a:p>
          <a:p>
            <a:pPr eaLnBrk="1" hangingPunct="1">
              <a:buFont typeface="Arial" panose="020B0604020202020204" pitchFamily="34" charset="0"/>
              <a:buChar char="•"/>
              <a:defRPr/>
            </a:pPr>
            <a:r>
              <a:rPr lang="en-CA" sz="2800" dirty="0"/>
              <a:t>Ships could enter the center of the continent via Hudson’s Bay</a:t>
            </a:r>
          </a:p>
          <a:p>
            <a:pPr eaLnBrk="1" hangingPunct="1">
              <a:buFont typeface="Arial" panose="020B0604020202020204" pitchFamily="34" charset="0"/>
              <a:buChar char="•"/>
              <a:defRPr/>
            </a:pPr>
            <a:endParaRPr lang="en-CA" sz="2800" dirty="0"/>
          </a:p>
          <a:p>
            <a:pPr eaLnBrk="1" hangingPunct="1">
              <a:buFont typeface="Arial" panose="020B0604020202020204" pitchFamily="34" charset="0"/>
              <a:buChar char="•"/>
              <a:defRPr/>
            </a:pPr>
            <a:r>
              <a:rPr lang="en-CA" sz="2800" dirty="0"/>
              <a:t>Costs were low…no inland traders</a:t>
            </a:r>
          </a:p>
          <a:p>
            <a:pPr eaLnBrk="1" hangingPunct="1">
              <a:buFont typeface="Arial" charset="0"/>
              <a:buChar char="►"/>
              <a:defRPr/>
            </a:pPr>
            <a:endParaRPr lang="en-CA" dirty="0"/>
          </a:p>
          <a:p>
            <a:pPr eaLnBrk="1" hangingPunct="1">
              <a:buFont typeface="Arial" charset="0"/>
              <a:buChar char="►"/>
              <a:defRPr/>
            </a:pPr>
            <a:endParaRPr lang="en-US" dirty="0"/>
          </a:p>
        </p:txBody>
      </p:sp>
      <p:pic>
        <p:nvPicPr>
          <p:cNvPr id="6148" name="Picture 5" descr="hudson%20b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3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endParaRPr lang="en-US"/>
          </a:p>
        </p:txBody>
      </p:sp>
      <p:sp>
        <p:nvSpPr>
          <p:cNvPr id="15363" name="Rectangle 3"/>
          <p:cNvSpPr>
            <a:spLocks noGrp="1" noRot="1" noChangeArrowheads="1"/>
          </p:cNvSpPr>
          <p:nvPr>
            <p:ph type="body" idx="1"/>
          </p:nvPr>
        </p:nvSpPr>
        <p:spPr/>
        <p:txBody>
          <a:bodyPr/>
          <a:lstStyle/>
          <a:p>
            <a:pPr eaLnBrk="1" hangingPunct="1">
              <a:buFont typeface="Arial" charset="0"/>
              <a:buChar char="►"/>
              <a:defRPr/>
            </a:pPr>
            <a:endParaRPr lang="en-US"/>
          </a:p>
        </p:txBody>
      </p:sp>
      <p:pic>
        <p:nvPicPr>
          <p:cNvPr id="7172" name="Picture 5" descr="hbc1670-17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5344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31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96952"/>
            <a:ext cx="8229600" cy="3099048"/>
          </a:xfrm>
        </p:spPr>
        <p:txBody>
          <a:bodyPr>
            <a:normAutofit/>
          </a:bodyPr>
          <a:lstStyle/>
          <a:p>
            <a:pPr marL="0" indent="0" algn="ctr">
              <a:buNone/>
            </a:pPr>
            <a:r>
              <a:rPr lang="en-CA" sz="3600" dirty="0"/>
              <a:t>Their monopoly would not last forever…</a:t>
            </a:r>
          </a:p>
        </p:txBody>
      </p:sp>
    </p:spTree>
    <p:extLst>
      <p:ext uri="{BB962C8B-B14F-4D97-AF65-F5344CB8AC3E}">
        <p14:creationId xmlns:p14="http://schemas.microsoft.com/office/powerpoint/2010/main" val="79563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CA" dirty="0"/>
              <a:t>North West Company</a:t>
            </a:r>
            <a:endParaRPr lang="en-US" dirty="0"/>
          </a:p>
        </p:txBody>
      </p:sp>
      <p:sp>
        <p:nvSpPr>
          <p:cNvPr id="10243" name="Rectangle 3"/>
          <p:cNvSpPr>
            <a:spLocks noGrp="1" noRot="1" noChangeArrowheads="1"/>
          </p:cNvSpPr>
          <p:nvPr>
            <p:ph type="body" idx="1"/>
          </p:nvPr>
        </p:nvSpPr>
        <p:spPr/>
        <p:txBody>
          <a:bodyPr>
            <a:normAutofit/>
          </a:bodyPr>
          <a:lstStyle/>
          <a:p>
            <a:pPr eaLnBrk="1" hangingPunct="1">
              <a:buFont typeface="Arial" panose="020B0604020202020204" pitchFamily="34" charset="0"/>
              <a:buChar char="•"/>
              <a:defRPr/>
            </a:pPr>
            <a:r>
              <a:rPr lang="en-CA" sz="2800" dirty="0"/>
              <a:t>Formed in 1779</a:t>
            </a:r>
          </a:p>
          <a:p>
            <a:pPr eaLnBrk="1" hangingPunct="1">
              <a:buFont typeface="Arial" panose="020B0604020202020204" pitchFamily="34" charset="0"/>
              <a:buChar char="•"/>
              <a:defRPr/>
            </a:pPr>
            <a:r>
              <a:rPr lang="en-CA" sz="2800" dirty="0"/>
              <a:t>Montreal merchants / Independent traders</a:t>
            </a:r>
          </a:p>
          <a:p>
            <a:pPr eaLnBrk="1" hangingPunct="1">
              <a:buFont typeface="Arial" panose="020B0604020202020204" pitchFamily="34" charset="0"/>
              <a:buChar char="•"/>
              <a:defRPr/>
            </a:pPr>
            <a:r>
              <a:rPr lang="en-CA" sz="2800" dirty="0"/>
              <a:t>Montreal-based</a:t>
            </a:r>
          </a:p>
          <a:p>
            <a:pPr eaLnBrk="1" hangingPunct="1">
              <a:buFont typeface="Arial" panose="020B0604020202020204" pitchFamily="34" charset="0"/>
              <a:buChar char="•"/>
              <a:defRPr/>
            </a:pPr>
            <a:r>
              <a:rPr lang="en-CA" sz="2800" dirty="0" err="1"/>
              <a:t>Nor’Westers</a:t>
            </a:r>
            <a:r>
              <a:rPr lang="en-CA" sz="2800" dirty="0"/>
              <a:t> supervised trade in the west</a:t>
            </a:r>
          </a:p>
          <a:p>
            <a:pPr eaLnBrk="1" hangingPunct="1">
              <a:buFont typeface="Arial" panose="020B0604020202020204" pitchFamily="34" charset="0"/>
              <a:buChar char="•"/>
              <a:defRPr/>
            </a:pPr>
            <a:r>
              <a:rPr lang="en-CA" sz="2800" dirty="0"/>
              <a:t>Other were responsible for exporting furs from Montreal</a:t>
            </a:r>
          </a:p>
          <a:p>
            <a:pPr eaLnBrk="1" hangingPunct="1">
              <a:buFont typeface="Arial" panose="020B0604020202020204" pitchFamily="34" charset="0"/>
              <a:buChar char="•"/>
              <a:defRPr/>
            </a:pPr>
            <a:r>
              <a:rPr lang="en-CA" sz="2800" dirty="0"/>
              <a:t>French-</a:t>
            </a:r>
            <a:r>
              <a:rPr lang="en-CA" sz="2800" dirty="0" err="1"/>
              <a:t>Canadien</a:t>
            </a:r>
            <a:r>
              <a:rPr lang="en-CA" sz="2800" dirty="0"/>
              <a:t> Voyageurs paddled canoes</a:t>
            </a:r>
            <a:endParaRPr lang="en-US" sz="2800" dirty="0"/>
          </a:p>
        </p:txBody>
      </p:sp>
      <p:pic>
        <p:nvPicPr>
          <p:cNvPr id="4" name="Picture 7" descr="NWC-CoatOfAr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518" y="19992"/>
            <a:ext cx="1919899"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03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CA"/>
              <a:t>NWC</a:t>
            </a:r>
            <a:endParaRPr lang="en-US"/>
          </a:p>
        </p:txBody>
      </p:sp>
      <p:sp>
        <p:nvSpPr>
          <p:cNvPr id="11267" name="Rectangle 3"/>
          <p:cNvSpPr>
            <a:spLocks noGrp="1" noRot="1" noChangeArrowheads="1"/>
          </p:cNvSpPr>
          <p:nvPr>
            <p:ph type="body" idx="1"/>
          </p:nvPr>
        </p:nvSpPr>
        <p:spPr/>
        <p:txBody>
          <a:bodyPr/>
          <a:lstStyle/>
          <a:p>
            <a:pPr eaLnBrk="1" hangingPunct="1">
              <a:buFont typeface="Arial" panose="020B0604020202020204" pitchFamily="34" charset="0"/>
              <a:buChar char="•"/>
              <a:defRPr/>
            </a:pPr>
            <a:r>
              <a:rPr lang="en-CA" sz="2800" dirty="0" err="1"/>
              <a:t>Nor’Westers</a:t>
            </a:r>
            <a:r>
              <a:rPr lang="en-CA" sz="2800" dirty="0"/>
              <a:t> moved into western Canada in search for furs</a:t>
            </a:r>
          </a:p>
          <a:p>
            <a:pPr eaLnBrk="1" hangingPunct="1">
              <a:buFont typeface="Arial" panose="020B0604020202020204" pitchFamily="34" charset="0"/>
              <a:buChar char="•"/>
              <a:defRPr/>
            </a:pPr>
            <a:r>
              <a:rPr lang="en-CA" sz="2800" dirty="0"/>
              <a:t>Alexander </a:t>
            </a:r>
            <a:r>
              <a:rPr lang="en-CA" sz="2800" dirty="0" err="1"/>
              <a:t>MacKenzie</a:t>
            </a:r>
            <a:r>
              <a:rPr lang="en-CA" sz="2800" dirty="0"/>
              <a:t>, Simon Fraser, David Thompson explored much of western Canada</a:t>
            </a:r>
          </a:p>
          <a:p>
            <a:pPr eaLnBrk="1" hangingPunct="1">
              <a:buFont typeface="Arial" panose="020B0604020202020204" pitchFamily="34" charset="0"/>
              <a:buChar char="•"/>
              <a:defRPr/>
            </a:pPr>
            <a:r>
              <a:rPr lang="en-CA" sz="2800" dirty="0"/>
              <a:t>NWC trade extended into the Rocky Mountains</a:t>
            </a:r>
            <a:endParaRPr lang="en-US" dirty="0"/>
          </a:p>
        </p:txBody>
      </p:sp>
    </p:spTree>
    <p:extLst>
      <p:ext uri="{BB962C8B-B14F-4D97-AF65-F5344CB8AC3E}">
        <p14:creationId xmlns:p14="http://schemas.microsoft.com/office/powerpoint/2010/main" val="276028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CA"/>
              <a:t>NWC….PROBLEMS</a:t>
            </a:r>
            <a:endParaRPr lang="en-US"/>
          </a:p>
        </p:txBody>
      </p:sp>
      <p:sp>
        <p:nvSpPr>
          <p:cNvPr id="12291" name="Rectangle 3"/>
          <p:cNvSpPr>
            <a:spLocks noGrp="1" noRot="1" noChangeArrowheads="1"/>
          </p:cNvSpPr>
          <p:nvPr>
            <p:ph type="body" idx="1"/>
          </p:nvPr>
        </p:nvSpPr>
        <p:spPr/>
        <p:txBody>
          <a:bodyPr/>
          <a:lstStyle/>
          <a:p>
            <a:pPr eaLnBrk="1" hangingPunct="1">
              <a:buFont typeface="Arial" panose="020B0604020202020204" pitchFamily="34" charset="0"/>
              <a:buChar char="•"/>
              <a:defRPr/>
            </a:pPr>
            <a:r>
              <a:rPr lang="en-CA" sz="3200" dirty="0"/>
              <a:t>Distance (Montreal to Western Canada)</a:t>
            </a:r>
          </a:p>
          <a:p>
            <a:pPr eaLnBrk="1" hangingPunct="1">
              <a:buFont typeface="Arial" panose="020B0604020202020204" pitchFamily="34" charset="0"/>
              <a:buChar char="•"/>
              <a:defRPr/>
            </a:pPr>
            <a:endParaRPr lang="en-CA" sz="3200" dirty="0"/>
          </a:p>
          <a:p>
            <a:pPr eaLnBrk="1" hangingPunct="1">
              <a:buFont typeface="Arial" panose="020B0604020202020204" pitchFamily="34" charset="0"/>
              <a:buChar char="•"/>
              <a:defRPr/>
            </a:pPr>
            <a:r>
              <a:rPr lang="en-CA" sz="3200" dirty="0"/>
              <a:t>Two-way transportation system emerged</a:t>
            </a:r>
          </a:p>
          <a:p>
            <a:pPr lvl="1" eaLnBrk="1" hangingPunct="1">
              <a:buFont typeface="Arial" panose="020B0604020202020204" pitchFamily="34" charset="0"/>
              <a:buChar char="•"/>
              <a:defRPr/>
            </a:pPr>
            <a:r>
              <a:rPr lang="en-CA" sz="3200" dirty="0"/>
              <a:t>Montreal to Fort William (Thunder Bay)</a:t>
            </a:r>
          </a:p>
          <a:p>
            <a:pPr lvl="1" eaLnBrk="1" hangingPunct="1">
              <a:buFont typeface="Arial" panose="020B0604020202020204" pitchFamily="34" charset="0"/>
              <a:buChar char="•"/>
              <a:defRPr/>
            </a:pPr>
            <a:r>
              <a:rPr lang="en-CA" sz="3200" dirty="0"/>
              <a:t>Fort William to the West</a:t>
            </a:r>
          </a:p>
          <a:p>
            <a:pPr eaLnBrk="1" hangingPunct="1">
              <a:buFont typeface="Arial" charset="0"/>
              <a:buChar char="►"/>
              <a:defRPr/>
            </a:pPr>
            <a:endParaRPr lang="en-CA" dirty="0"/>
          </a:p>
          <a:p>
            <a:pPr eaLnBrk="1" hangingPunct="1">
              <a:buFont typeface="Arial" charset="0"/>
              <a:buChar char="►"/>
              <a:defRPr/>
            </a:pPr>
            <a:endParaRPr lang="en-US" dirty="0"/>
          </a:p>
        </p:txBody>
      </p:sp>
    </p:spTree>
    <p:extLst>
      <p:ext uri="{BB962C8B-B14F-4D97-AF65-F5344CB8AC3E}">
        <p14:creationId xmlns:p14="http://schemas.microsoft.com/office/powerpoint/2010/main" val="7101939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B4DB3A-C1C4-465B-9355-C0B33B7AA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Day presentation</Template>
  <TotalTime>0</TotalTime>
  <Words>1700</Words>
  <Application>Microsoft Office PowerPoint</Application>
  <PresentationFormat>On-screen Show (4:3)</PresentationFormat>
  <Paragraphs>159</Paragraphs>
  <Slides>35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Constantia</vt:lpstr>
      <vt:lpstr>Wingdings 2</vt:lpstr>
      <vt:lpstr>Paper</vt:lpstr>
      <vt:lpstr>Northwest Changes</vt:lpstr>
      <vt:lpstr>PowerPoint Presentation</vt:lpstr>
      <vt:lpstr>Hudson’s Bay Company</vt:lpstr>
      <vt:lpstr>HBC…Advantages</vt:lpstr>
      <vt:lpstr>PowerPoint Presentation</vt:lpstr>
      <vt:lpstr>PowerPoint Presentation</vt:lpstr>
      <vt:lpstr>North West Company</vt:lpstr>
      <vt:lpstr>NWC</vt:lpstr>
      <vt:lpstr>NWC….PROBLEMS</vt:lpstr>
      <vt:lpstr>PowerPoint Presentation</vt:lpstr>
      <vt:lpstr>PowerPoint Presentation</vt:lpstr>
      <vt:lpstr>PowerPoint Presentation</vt:lpstr>
      <vt:lpstr>PowerPoint Presentation</vt:lpstr>
      <vt:lpstr>Rivalries between the HBC and the NWC</vt:lpstr>
      <vt:lpstr>PowerPoint Presentation</vt:lpstr>
      <vt:lpstr>PowerPoint Presentation</vt:lpstr>
      <vt:lpstr>PowerPoint Presentation</vt:lpstr>
      <vt:lpstr>The Métis at Red River</vt:lpstr>
      <vt:lpstr>Selkirk Settlers</vt:lpstr>
      <vt:lpstr>PowerPoint Presentation</vt:lpstr>
      <vt:lpstr>PowerPoint Presentation</vt:lpstr>
      <vt:lpstr>Emerging Problems</vt:lpstr>
      <vt:lpstr>Emerging Problems</vt:lpstr>
      <vt:lpstr>Emerging Problems</vt:lpstr>
      <vt:lpstr>The Pemmican Proclamation</vt:lpstr>
      <vt:lpstr>PowerPoint Presentation</vt:lpstr>
      <vt:lpstr>PowerPoint Presentation</vt:lpstr>
      <vt:lpstr>PowerPoint Presentation</vt:lpstr>
      <vt:lpstr>The Battle of Seven Oaks</vt:lpstr>
      <vt:lpstr>PowerPoint Presentation</vt:lpstr>
      <vt:lpstr>PowerPoint Presentation</vt:lpstr>
      <vt:lpstr>After Seven Oaks </vt:lpstr>
      <vt:lpstr>PowerPoint Presentation</vt:lpstr>
      <vt:lpstr>Toward the Pacific Coast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2015-07-25T01:06:18Z</dcterms:created>
  <dcterms:modified xsi:type="dcterms:W3CDTF">2017-12-21T00:22:45Z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TC102513359990</vt:lpwstr>
  </property>
</Properties>
</file>