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3" r:id="rId1"/>
  </p:sldMasterIdLst>
  <p:notesMasterIdLst>
    <p:notesMasterId r:id="rId25"/>
  </p:notesMasterIdLst>
  <p:sldIdLst>
    <p:sldId id="338" r:id="rId2"/>
    <p:sldId id="347" r:id="rId3"/>
    <p:sldId id="346" r:id="rId4"/>
    <p:sldId id="339" r:id="rId5"/>
    <p:sldId id="269" r:id="rId6"/>
    <p:sldId id="349" r:id="rId7"/>
    <p:sldId id="354" r:id="rId8"/>
    <p:sldId id="340" r:id="rId9"/>
    <p:sldId id="341" r:id="rId10"/>
    <p:sldId id="342" r:id="rId11"/>
    <p:sldId id="265" r:id="rId12"/>
    <p:sldId id="271" r:id="rId13"/>
    <p:sldId id="273" r:id="rId14"/>
    <p:sldId id="272" r:id="rId15"/>
    <p:sldId id="348" r:id="rId16"/>
    <p:sldId id="350" r:id="rId17"/>
    <p:sldId id="353" r:id="rId18"/>
    <p:sldId id="358" r:id="rId19"/>
    <p:sldId id="351" r:id="rId20"/>
    <p:sldId id="352" r:id="rId21"/>
    <p:sldId id="355" r:id="rId22"/>
    <p:sldId id="356" r:id="rId23"/>
    <p:sldId id="357"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6000797-C941-4A81-A154-C9447ABE4674}">
          <p14:sldIdLst>
            <p14:sldId id="338"/>
            <p14:sldId id="347"/>
            <p14:sldId id="346"/>
            <p14:sldId id="339"/>
            <p14:sldId id="269"/>
            <p14:sldId id="349"/>
            <p14:sldId id="354"/>
            <p14:sldId id="340"/>
            <p14:sldId id="341"/>
            <p14:sldId id="342"/>
            <p14:sldId id="265"/>
            <p14:sldId id="271"/>
            <p14:sldId id="273"/>
            <p14:sldId id="272"/>
            <p14:sldId id="348"/>
            <p14:sldId id="350"/>
            <p14:sldId id="353"/>
            <p14:sldId id="358"/>
            <p14:sldId id="351"/>
            <p14:sldId id="352"/>
            <p14:sldId id="355"/>
            <p14:sldId id="356"/>
            <p14:sldId id="35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E1E1"/>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85458" autoAdjust="0"/>
  </p:normalViewPr>
  <p:slideViewPr>
    <p:cSldViewPr snapToGrid="0">
      <p:cViewPr varScale="1">
        <p:scale>
          <a:sx n="66" d="100"/>
          <a:sy n="66" d="100"/>
        </p:scale>
        <p:origin x="678" y="7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6CF316-AC14-4A98-A379-00AA3E9D2DF5}" type="datetimeFigureOut">
              <a:rPr lang="fr-CA" smtClean="0"/>
              <a:t>2019-11-29</a:t>
            </a:fld>
            <a:endParaRPr lang="fr-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1FC5DF-3E31-4D3B-ACC6-F639DDE40D22}" type="slidenum">
              <a:rPr lang="fr-CA" smtClean="0"/>
              <a:t>‹#›</a:t>
            </a:fld>
            <a:endParaRPr lang="fr-CA"/>
          </a:p>
        </p:txBody>
      </p:sp>
    </p:spTree>
    <p:extLst>
      <p:ext uri="{BB962C8B-B14F-4D97-AF65-F5344CB8AC3E}">
        <p14:creationId xmlns:p14="http://schemas.microsoft.com/office/powerpoint/2010/main" val="3531118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a:t>
            </a:r>
            <a:r>
              <a:rPr lang="en-CA" baseline="0" dirty="0"/>
              <a:t> growth of the fur trade and expansion of European activity across North America would not have been possible without the cooperation of First Nations and Métis people. From first contact until the mid-19</a:t>
            </a:r>
            <a:r>
              <a:rPr lang="en-CA" baseline="30000" dirty="0"/>
              <a:t>th</a:t>
            </a:r>
            <a:r>
              <a:rPr lang="en-CA" baseline="0" dirty="0"/>
              <a:t> century, relations between Europeans and First Nations were founded on a variety of trade and military alliances. Some alliances were formally recognized through treaties.</a:t>
            </a:r>
          </a:p>
          <a:p>
            <a:endParaRPr lang="en-CA" baseline="0" dirty="0"/>
          </a:p>
          <a:p>
            <a:r>
              <a:rPr lang="en-CA" baseline="0" dirty="0"/>
              <a:t>In the 18</a:t>
            </a:r>
            <a:r>
              <a:rPr lang="en-CA" baseline="30000" dirty="0"/>
              <a:t>th</a:t>
            </a:r>
            <a:r>
              <a:rPr lang="en-CA" baseline="0" dirty="0"/>
              <a:t> century, Britain wanted to encourage trade and settlement, and peaceful relations with First Nations helped further these goals.</a:t>
            </a:r>
            <a:endParaRPr lang="fr-CA" dirty="0"/>
          </a:p>
        </p:txBody>
      </p:sp>
      <p:sp>
        <p:nvSpPr>
          <p:cNvPr id="4" name="Slide Number Placeholder 3"/>
          <p:cNvSpPr>
            <a:spLocks noGrp="1"/>
          </p:cNvSpPr>
          <p:nvPr>
            <p:ph type="sldNum" sz="quarter" idx="10"/>
          </p:nvPr>
        </p:nvSpPr>
        <p:spPr/>
        <p:txBody>
          <a:bodyPr/>
          <a:lstStyle/>
          <a:p>
            <a:fld id="{4A70AC7B-8918-455E-B0D4-C76C603C4D9B}" type="slidenum">
              <a:rPr lang="fr-CA" smtClean="0"/>
              <a:t>4</a:t>
            </a:fld>
            <a:endParaRPr lang="fr-CA"/>
          </a:p>
        </p:txBody>
      </p:sp>
    </p:spTree>
    <p:extLst>
      <p:ext uri="{BB962C8B-B14F-4D97-AF65-F5344CB8AC3E}">
        <p14:creationId xmlns:p14="http://schemas.microsoft.com/office/powerpoint/2010/main" val="2254367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81FC5DF-3E31-4D3B-ACC6-F639DDE40D22}" type="slidenum">
              <a:rPr lang="fr-CA" smtClean="0"/>
              <a:t>5</a:t>
            </a:fld>
            <a:endParaRPr lang="fr-CA"/>
          </a:p>
        </p:txBody>
      </p:sp>
    </p:spTree>
    <p:extLst>
      <p:ext uri="{BB962C8B-B14F-4D97-AF65-F5344CB8AC3E}">
        <p14:creationId xmlns:p14="http://schemas.microsoft.com/office/powerpoint/2010/main" val="3227952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55FD437-CE68-41B4-A07F-12E7C9E42CAE}" type="datetimeFigureOut">
              <a:rPr lang="fr-CA" smtClean="0"/>
              <a:t>2019-11-29</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B3FF0911-C7AB-4640-9AB9-D88E27F783FF}" type="slidenum">
              <a:rPr lang="fr-CA" smtClean="0"/>
              <a:t>‹#›</a:t>
            </a:fld>
            <a:endParaRPr lang="fr-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3962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5FD437-CE68-41B4-A07F-12E7C9E42CAE}" type="datetimeFigureOut">
              <a:rPr lang="fr-CA" smtClean="0"/>
              <a:t>2019-11-29</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B3FF0911-C7AB-4640-9AB9-D88E27F783FF}" type="slidenum">
              <a:rPr lang="fr-CA" smtClean="0"/>
              <a:t>‹#›</a:t>
            </a:fld>
            <a:endParaRPr lang="fr-CA"/>
          </a:p>
        </p:txBody>
      </p:sp>
    </p:spTree>
    <p:extLst>
      <p:ext uri="{BB962C8B-B14F-4D97-AF65-F5344CB8AC3E}">
        <p14:creationId xmlns:p14="http://schemas.microsoft.com/office/powerpoint/2010/main" val="2460698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5FD437-CE68-41B4-A07F-12E7C9E42CAE}" type="datetimeFigureOut">
              <a:rPr lang="fr-CA" smtClean="0"/>
              <a:t>2019-11-29</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B3FF0911-C7AB-4640-9AB9-D88E27F783FF}" type="slidenum">
              <a:rPr lang="fr-CA" smtClean="0"/>
              <a:t>‹#›</a:t>
            </a:fld>
            <a:endParaRPr lang="fr-CA"/>
          </a:p>
        </p:txBody>
      </p:sp>
    </p:spTree>
    <p:extLst>
      <p:ext uri="{BB962C8B-B14F-4D97-AF65-F5344CB8AC3E}">
        <p14:creationId xmlns:p14="http://schemas.microsoft.com/office/powerpoint/2010/main" val="1613517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5FD437-CE68-41B4-A07F-12E7C9E42CAE}" type="datetimeFigureOut">
              <a:rPr lang="fr-CA" smtClean="0"/>
              <a:t>2019-11-29</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B3FF0911-C7AB-4640-9AB9-D88E27F783FF}" type="slidenum">
              <a:rPr lang="fr-CA" smtClean="0"/>
              <a:t>‹#›</a:t>
            </a:fld>
            <a:endParaRPr lang="fr-CA"/>
          </a:p>
        </p:txBody>
      </p:sp>
    </p:spTree>
    <p:extLst>
      <p:ext uri="{BB962C8B-B14F-4D97-AF65-F5344CB8AC3E}">
        <p14:creationId xmlns:p14="http://schemas.microsoft.com/office/powerpoint/2010/main" val="1441221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5FD437-CE68-41B4-A07F-12E7C9E42CAE}" type="datetimeFigureOut">
              <a:rPr lang="fr-CA" smtClean="0"/>
              <a:t>2019-11-29</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B3FF0911-C7AB-4640-9AB9-D88E27F783FF}" type="slidenum">
              <a:rPr lang="fr-CA" smtClean="0"/>
              <a:t>‹#›</a:t>
            </a:fld>
            <a:endParaRPr lang="fr-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8396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55FD437-CE68-41B4-A07F-12E7C9E42CAE}" type="datetimeFigureOut">
              <a:rPr lang="fr-CA" smtClean="0"/>
              <a:t>2019-11-29</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B3FF0911-C7AB-4640-9AB9-D88E27F783FF}" type="slidenum">
              <a:rPr lang="fr-CA" smtClean="0"/>
              <a:t>‹#›</a:t>
            </a:fld>
            <a:endParaRPr lang="fr-CA"/>
          </a:p>
        </p:txBody>
      </p:sp>
    </p:spTree>
    <p:extLst>
      <p:ext uri="{BB962C8B-B14F-4D97-AF65-F5344CB8AC3E}">
        <p14:creationId xmlns:p14="http://schemas.microsoft.com/office/powerpoint/2010/main" val="7942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55FD437-CE68-41B4-A07F-12E7C9E42CAE}" type="datetimeFigureOut">
              <a:rPr lang="fr-CA" smtClean="0"/>
              <a:t>2019-11-29</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B3FF0911-C7AB-4640-9AB9-D88E27F783FF}" type="slidenum">
              <a:rPr lang="fr-CA" smtClean="0"/>
              <a:t>‹#›</a:t>
            </a:fld>
            <a:endParaRPr lang="fr-CA"/>
          </a:p>
        </p:txBody>
      </p:sp>
    </p:spTree>
    <p:extLst>
      <p:ext uri="{BB962C8B-B14F-4D97-AF65-F5344CB8AC3E}">
        <p14:creationId xmlns:p14="http://schemas.microsoft.com/office/powerpoint/2010/main" val="3165578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55FD437-CE68-41B4-A07F-12E7C9E42CAE}" type="datetimeFigureOut">
              <a:rPr lang="fr-CA" smtClean="0"/>
              <a:t>2019-11-29</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B3FF0911-C7AB-4640-9AB9-D88E27F783FF}" type="slidenum">
              <a:rPr lang="fr-CA" smtClean="0"/>
              <a:t>‹#›</a:t>
            </a:fld>
            <a:endParaRPr lang="fr-CA"/>
          </a:p>
        </p:txBody>
      </p:sp>
    </p:spTree>
    <p:extLst>
      <p:ext uri="{BB962C8B-B14F-4D97-AF65-F5344CB8AC3E}">
        <p14:creationId xmlns:p14="http://schemas.microsoft.com/office/powerpoint/2010/main" val="3770241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55FD437-CE68-41B4-A07F-12E7C9E42CAE}" type="datetimeFigureOut">
              <a:rPr lang="fr-CA" smtClean="0"/>
              <a:t>2019-11-29</a:t>
            </a:fld>
            <a:endParaRPr lang="fr-C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fr-CA"/>
          </a:p>
        </p:txBody>
      </p:sp>
      <p:sp>
        <p:nvSpPr>
          <p:cNvPr id="9" name="Slide Number Placeholder 8"/>
          <p:cNvSpPr>
            <a:spLocks noGrp="1"/>
          </p:cNvSpPr>
          <p:nvPr>
            <p:ph type="sldNum" sz="quarter" idx="12"/>
          </p:nvPr>
        </p:nvSpPr>
        <p:spPr/>
        <p:txBody>
          <a:bodyPr/>
          <a:lstStyle/>
          <a:p>
            <a:fld id="{B3FF0911-C7AB-4640-9AB9-D88E27F783FF}" type="slidenum">
              <a:rPr lang="fr-CA" smtClean="0"/>
              <a:t>‹#›</a:t>
            </a:fld>
            <a:endParaRPr lang="fr-CA"/>
          </a:p>
        </p:txBody>
      </p:sp>
    </p:spTree>
    <p:extLst>
      <p:ext uri="{BB962C8B-B14F-4D97-AF65-F5344CB8AC3E}">
        <p14:creationId xmlns:p14="http://schemas.microsoft.com/office/powerpoint/2010/main" val="2397168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55FD437-CE68-41B4-A07F-12E7C9E42CAE}" type="datetimeFigureOut">
              <a:rPr lang="fr-CA" smtClean="0"/>
              <a:t>2019-11-29</a:t>
            </a:fld>
            <a:endParaRPr lang="fr-C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fr-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3FF0911-C7AB-4640-9AB9-D88E27F783FF}" type="slidenum">
              <a:rPr lang="fr-CA" smtClean="0"/>
              <a:t>‹#›</a:t>
            </a:fld>
            <a:endParaRPr lang="fr-CA"/>
          </a:p>
        </p:txBody>
      </p:sp>
    </p:spTree>
    <p:extLst>
      <p:ext uri="{BB962C8B-B14F-4D97-AF65-F5344CB8AC3E}">
        <p14:creationId xmlns:p14="http://schemas.microsoft.com/office/powerpoint/2010/main" val="501182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5FD437-CE68-41B4-A07F-12E7C9E42CAE}" type="datetimeFigureOut">
              <a:rPr lang="fr-CA" smtClean="0"/>
              <a:t>2019-11-29</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B3FF0911-C7AB-4640-9AB9-D88E27F783FF}" type="slidenum">
              <a:rPr lang="fr-CA" smtClean="0"/>
              <a:t>‹#›</a:t>
            </a:fld>
            <a:endParaRPr lang="fr-CA"/>
          </a:p>
        </p:txBody>
      </p:sp>
    </p:spTree>
    <p:extLst>
      <p:ext uri="{BB962C8B-B14F-4D97-AF65-F5344CB8AC3E}">
        <p14:creationId xmlns:p14="http://schemas.microsoft.com/office/powerpoint/2010/main" val="2811228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55FD437-CE68-41B4-A07F-12E7C9E42CAE}" type="datetimeFigureOut">
              <a:rPr lang="fr-CA" smtClean="0"/>
              <a:t>2019-11-29</a:t>
            </a:fld>
            <a:endParaRPr lang="fr-C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fr-C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3FF0911-C7AB-4640-9AB9-D88E27F783FF}" type="slidenum">
              <a:rPr lang="fr-CA" smtClean="0"/>
              <a:t>‹#›</a:t>
            </a:fld>
            <a:endParaRPr lang="fr-C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8691825"/>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canadiana.org/citm/_images/common/nt1-5_e.jpg" TargetMode="External"/><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hyperlink" Target="http://www.canadiana.org/citm/_images/common/nt6-7_e.jp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canadiana.org/citm/_images/common/nt8-11_e.jpg"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video" Target="https://www.youtube.com/embed/Zu2R4BnaEy4?feature=oembed"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video" Target="https://www.youtube.com/embed/KHOJ0c2izbo?feature=oembe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ideo" Target="https://www.youtube.com/embed/pQbKUv4jbjg?feature=oembe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PgM9ILNUXko?feature=oembed"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Indigenous Peoples after Confederation</a:t>
            </a:r>
            <a:endParaRPr lang="fr-CA" dirty="0"/>
          </a:p>
        </p:txBody>
      </p:sp>
      <p:sp>
        <p:nvSpPr>
          <p:cNvPr id="3" name="Subtitle 2"/>
          <p:cNvSpPr>
            <a:spLocks noGrp="1"/>
          </p:cNvSpPr>
          <p:nvPr>
            <p:ph type="subTitle" idx="1"/>
          </p:nvPr>
        </p:nvSpPr>
        <p:spPr/>
        <p:txBody>
          <a:bodyPr/>
          <a:lstStyle/>
          <a:p>
            <a:r>
              <a:rPr lang="en-CA" dirty="0"/>
              <a:t>Cluster 3: Becoming a Sovereign Nation</a:t>
            </a:r>
            <a:endParaRPr lang="fr-CA" dirty="0"/>
          </a:p>
        </p:txBody>
      </p:sp>
    </p:spTree>
    <p:extLst>
      <p:ext uri="{BB962C8B-B14F-4D97-AF65-F5344CB8AC3E}">
        <p14:creationId xmlns:p14="http://schemas.microsoft.com/office/powerpoint/2010/main" val="30860391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Métis and Inuit Peoples</a:t>
            </a:r>
            <a:endParaRPr lang="fr-CA" dirty="0"/>
          </a:p>
        </p:txBody>
      </p:sp>
      <p:sp>
        <p:nvSpPr>
          <p:cNvPr id="3" name="Content Placeholder 2"/>
          <p:cNvSpPr>
            <a:spLocks noGrp="1"/>
          </p:cNvSpPr>
          <p:nvPr>
            <p:ph idx="1"/>
          </p:nvPr>
        </p:nvSpPr>
        <p:spPr>
          <a:xfrm>
            <a:off x="513101" y="1933750"/>
            <a:ext cx="11226757" cy="4335776"/>
          </a:xfrm>
        </p:spPr>
        <p:txBody>
          <a:bodyPr>
            <a:normAutofit fontScale="92500" lnSpcReduction="10000"/>
          </a:bodyPr>
          <a:lstStyle/>
          <a:p>
            <a:pPr marL="0" indent="0">
              <a:buNone/>
            </a:pPr>
            <a:r>
              <a:rPr lang="en-US" sz="2400" dirty="0"/>
              <a:t>Treaties were negotiated with </a:t>
            </a:r>
            <a:r>
              <a:rPr lang="en-US" sz="2400" b="1" dirty="0"/>
              <a:t>First Nations</a:t>
            </a:r>
            <a:r>
              <a:rPr lang="en-US" sz="2400" dirty="0"/>
              <a:t>, because they were the majority of the </a:t>
            </a:r>
            <a:r>
              <a:rPr lang="en-US" sz="2400" dirty="0" err="1"/>
              <a:t>Indiegnous</a:t>
            </a:r>
            <a:r>
              <a:rPr lang="en-US" sz="2400" dirty="0"/>
              <a:t> population across the West. </a:t>
            </a:r>
          </a:p>
          <a:p>
            <a:pPr marL="0" indent="0">
              <a:buNone/>
            </a:pPr>
            <a:r>
              <a:rPr lang="en-US" sz="2400" b="1" dirty="0"/>
              <a:t>Inuit</a:t>
            </a:r>
            <a:r>
              <a:rPr lang="en-US" sz="2400" dirty="0"/>
              <a:t> </a:t>
            </a:r>
            <a:r>
              <a:rPr lang="en-US" sz="2400" b="1" dirty="0"/>
              <a:t>people?</a:t>
            </a:r>
            <a:r>
              <a:rPr lang="en-US" sz="2400" dirty="0"/>
              <a:t> </a:t>
            </a:r>
          </a:p>
          <a:p>
            <a:pPr marL="534988" indent="-261938"/>
            <a:r>
              <a:rPr lang="en-US" sz="2400" dirty="0"/>
              <a:t>Remote areas, not useful for agriculture.  Inuit people were not part of the treaty process until the 1940s.</a:t>
            </a:r>
          </a:p>
          <a:p>
            <a:pPr marL="0" indent="0">
              <a:buNone/>
            </a:pPr>
            <a:r>
              <a:rPr lang="en-US" sz="2400" b="1" dirty="0"/>
              <a:t>Metis people</a:t>
            </a:r>
            <a:r>
              <a:rPr lang="en-US" sz="2400" dirty="0"/>
              <a:t>? </a:t>
            </a:r>
          </a:p>
          <a:p>
            <a:pPr marL="450850" indent="-177800"/>
            <a:r>
              <a:rPr lang="en-US" sz="2400" dirty="0"/>
              <a:t>They were treated as either assimilate into Euro-Canadian culture or join First Nations. </a:t>
            </a:r>
          </a:p>
          <a:p>
            <a:pPr marL="534988" indent="-261938"/>
            <a:r>
              <a:rPr lang="en-US" sz="2400" dirty="0"/>
              <a:t>After the Red River Resistance the government recognized the need to somehow address Metis claims to territory. </a:t>
            </a:r>
          </a:p>
          <a:p>
            <a:pPr marL="534988" indent="-261938"/>
            <a:r>
              <a:rPr lang="en-US" sz="2400" dirty="0"/>
              <a:t>However, government policies generally dealt with Metis people's claims as </a:t>
            </a:r>
            <a:r>
              <a:rPr lang="en-US" sz="2400" b="1" i="1" dirty="0"/>
              <a:t>individuals</a:t>
            </a:r>
            <a:r>
              <a:rPr lang="en-US" sz="2400" dirty="0"/>
              <a:t>, not as communities or as a nation.</a:t>
            </a:r>
            <a:endParaRPr lang="fr-CA" sz="2400" dirty="0"/>
          </a:p>
          <a:p>
            <a:endParaRPr lang="fr-CA" sz="3200" dirty="0"/>
          </a:p>
          <a:p>
            <a:endParaRPr lang="fr-CA" dirty="0"/>
          </a:p>
        </p:txBody>
      </p:sp>
    </p:spTree>
    <p:extLst>
      <p:ext uri="{BB962C8B-B14F-4D97-AF65-F5344CB8AC3E}">
        <p14:creationId xmlns:p14="http://schemas.microsoft.com/office/powerpoint/2010/main" val="36395036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Numbered Treaties</a:t>
            </a:r>
            <a:endParaRPr lang="fr-CA" dirty="0"/>
          </a:p>
        </p:txBody>
      </p:sp>
      <p:sp>
        <p:nvSpPr>
          <p:cNvPr id="3" name="Content Placeholder 2"/>
          <p:cNvSpPr>
            <a:spLocks noGrp="1"/>
          </p:cNvSpPr>
          <p:nvPr>
            <p:ph idx="1"/>
          </p:nvPr>
        </p:nvSpPr>
        <p:spPr>
          <a:xfrm>
            <a:off x="680321" y="2336872"/>
            <a:ext cx="11147244" cy="4183197"/>
          </a:xfrm>
        </p:spPr>
        <p:txBody>
          <a:bodyPr>
            <a:normAutofit/>
          </a:bodyPr>
          <a:lstStyle/>
          <a:p>
            <a:pPr>
              <a:lnSpc>
                <a:spcPct val="100000"/>
              </a:lnSpc>
              <a:spcAft>
                <a:spcPts val="600"/>
              </a:spcAft>
            </a:pPr>
            <a:r>
              <a:rPr lang="en-US" sz="2800" b="1" dirty="0"/>
              <a:t>When</a:t>
            </a:r>
            <a:r>
              <a:rPr lang="en-US" sz="2800" dirty="0"/>
              <a:t>: 1871 – 1921       </a:t>
            </a:r>
            <a:r>
              <a:rPr lang="en-US" sz="2800" b="1" dirty="0"/>
              <a:t>How many</a:t>
            </a:r>
            <a:r>
              <a:rPr lang="en-US" sz="2800" dirty="0"/>
              <a:t>: eleven treaties</a:t>
            </a:r>
          </a:p>
          <a:p>
            <a:pPr>
              <a:lnSpc>
                <a:spcPct val="100000"/>
              </a:lnSpc>
              <a:spcAft>
                <a:spcPts val="600"/>
              </a:spcAft>
            </a:pPr>
            <a:r>
              <a:rPr lang="en-US" sz="2800" b="1" dirty="0"/>
              <a:t>Who</a:t>
            </a:r>
            <a:r>
              <a:rPr lang="en-US" sz="2800" dirty="0"/>
              <a:t>: Between the Government of Canada and various First Nations across the West</a:t>
            </a:r>
          </a:p>
          <a:p>
            <a:pPr marL="273050" indent="-273050">
              <a:lnSpc>
                <a:spcPct val="100000"/>
              </a:lnSpc>
            </a:pPr>
            <a:r>
              <a:rPr lang="en-US" sz="2800" b="1" dirty="0"/>
              <a:t>Where</a:t>
            </a:r>
            <a:r>
              <a:rPr lang="en-US" sz="2800" dirty="0"/>
              <a:t>: Western Canada </a:t>
            </a:r>
          </a:p>
          <a:p>
            <a:pPr marL="355600" indent="0">
              <a:lnSpc>
                <a:spcPct val="100000"/>
              </a:lnSpc>
              <a:spcBef>
                <a:spcPts val="600"/>
              </a:spcBef>
              <a:spcAft>
                <a:spcPts val="600"/>
              </a:spcAft>
              <a:buNone/>
            </a:pPr>
            <a:r>
              <a:rPr lang="en-US" sz="2800" dirty="0"/>
              <a:t>northern Ontario, Manitoba, Saskatchewan, Alberta, and parts of British Columbia, Yukon, and the Northwest Territories. </a:t>
            </a:r>
          </a:p>
          <a:p>
            <a:endParaRPr lang="fr-CA" dirty="0"/>
          </a:p>
        </p:txBody>
      </p:sp>
    </p:spTree>
    <p:extLst>
      <p:ext uri="{BB962C8B-B14F-4D97-AF65-F5344CB8AC3E}">
        <p14:creationId xmlns:p14="http://schemas.microsoft.com/office/powerpoint/2010/main" val="34772793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572" t="4077" r="2027" b="2465"/>
          <a:stretch/>
        </p:blipFill>
        <p:spPr>
          <a:xfrm>
            <a:off x="974035" y="0"/>
            <a:ext cx="9640956" cy="6858000"/>
          </a:xfrm>
          <a:prstGeom prst="rect">
            <a:avLst/>
          </a:prstGeom>
        </p:spPr>
      </p:pic>
    </p:spTree>
    <p:extLst>
      <p:ext uri="{BB962C8B-B14F-4D97-AF65-F5344CB8AC3E}">
        <p14:creationId xmlns:p14="http://schemas.microsoft.com/office/powerpoint/2010/main" val="18555716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nt1-5_e">
            <a:hlinkClick r:id="rId2"/>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274626" y="688773"/>
            <a:ext cx="5881863" cy="5499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nt6-7_e">
            <a:hlinkClick r:id="rId4"/>
          </p:cNvPr>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6357259" y="665022"/>
            <a:ext cx="5626129" cy="5499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7179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nt8-11_e">
            <a:hlinkClick r:id="rId2"/>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2812072" y="420285"/>
            <a:ext cx="6896767" cy="6017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68521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D4BB1-BFA3-473A-AB31-FBEBF0153EEA}"/>
              </a:ext>
            </a:extLst>
          </p:cNvPr>
          <p:cNvSpPr>
            <a:spLocks noGrp="1"/>
          </p:cNvSpPr>
          <p:nvPr>
            <p:ph type="title"/>
          </p:nvPr>
        </p:nvSpPr>
        <p:spPr/>
        <p:txBody>
          <a:bodyPr/>
          <a:lstStyle/>
          <a:p>
            <a:r>
              <a:rPr lang="en-CA" dirty="0"/>
              <a:t>The importance of Treaties</a:t>
            </a:r>
          </a:p>
        </p:txBody>
      </p:sp>
      <p:sp>
        <p:nvSpPr>
          <p:cNvPr id="3" name="Content Placeholder 2">
            <a:extLst>
              <a:ext uri="{FF2B5EF4-FFF2-40B4-BE49-F238E27FC236}">
                <a16:creationId xmlns:a16="http://schemas.microsoft.com/office/drawing/2014/main" id="{89EB78EB-F6A9-4C03-83E1-EC4FBF322AD1}"/>
              </a:ext>
            </a:extLst>
          </p:cNvPr>
          <p:cNvSpPr>
            <a:spLocks noGrp="1"/>
          </p:cNvSpPr>
          <p:nvPr>
            <p:ph sz="half" idx="1"/>
          </p:nvPr>
        </p:nvSpPr>
        <p:spPr>
          <a:xfrm>
            <a:off x="2640941" y="2005780"/>
            <a:ext cx="7751753" cy="1113885"/>
          </a:xfrm>
        </p:spPr>
        <p:txBody>
          <a:bodyPr>
            <a:normAutofit/>
          </a:bodyPr>
          <a:lstStyle/>
          <a:p>
            <a:pPr marL="0" indent="0" algn="ctr">
              <a:buNone/>
            </a:pPr>
            <a:r>
              <a:rPr lang="en-CA" i="1" dirty="0"/>
              <a:t>As Long as the Sun Shines, The Grass Grows and the Water Flows</a:t>
            </a:r>
          </a:p>
          <a:p>
            <a:pPr marL="0" indent="0" algn="ctr">
              <a:buNone/>
            </a:pPr>
            <a:r>
              <a:rPr lang="en-CA" i="1" dirty="0"/>
              <a:t>- Alexander Morris</a:t>
            </a:r>
          </a:p>
        </p:txBody>
      </p:sp>
      <p:sp>
        <p:nvSpPr>
          <p:cNvPr id="5" name="Content Placeholder 2">
            <a:extLst>
              <a:ext uri="{FF2B5EF4-FFF2-40B4-BE49-F238E27FC236}">
                <a16:creationId xmlns:a16="http://schemas.microsoft.com/office/drawing/2014/main" id="{1EAE9102-B83E-4F56-92CB-995D13DEA45C}"/>
              </a:ext>
            </a:extLst>
          </p:cNvPr>
          <p:cNvSpPr txBox="1">
            <a:spLocks/>
          </p:cNvSpPr>
          <p:nvPr/>
        </p:nvSpPr>
        <p:spPr>
          <a:xfrm>
            <a:off x="895715" y="3119666"/>
            <a:ext cx="6124517" cy="289767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CA" sz="1800" dirty="0"/>
              <a:t>This statement in </a:t>
            </a:r>
            <a:r>
              <a:rPr lang="en-CA" sz="1800" b="1" dirty="0"/>
              <a:t>Treaty Six</a:t>
            </a:r>
            <a:r>
              <a:rPr lang="en-CA" sz="1800" dirty="0"/>
              <a:t> describes how treaties were not just a temporary document, but a promise made until the end of time.</a:t>
            </a:r>
          </a:p>
          <a:p>
            <a:pPr marL="0" indent="0">
              <a:buFont typeface="Calibri" panose="020F0502020204030204" pitchFamily="34" charset="0"/>
              <a:buNone/>
            </a:pPr>
            <a:endParaRPr lang="en-CA" sz="1800" dirty="0"/>
          </a:p>
          <a:p>
            <a:pPr marL="0" indent="0">
              <a:buFont typeface="Calibri" panose="020F0502020204030204" pitchFamily="34" charset="0"/>
              <a:buNone/>
            </a:pPr>
            <a:r>
              <a:rPr lang="en-CA" sz="1800" dirty="0"/>
              <a:t>This statement is important today because it reminds us that, even thought these documents are nearly 150 years old, the obligations and promises made deserve to be kept by the </a:t>
            </a:r>
            <a:r>
              <a:rPr lang="en-CA" sz="1800" b="1" dirty="0"/>
              <a:t>government and people of Canada.</a:t>
            </a:r>
            <a:endParaRPr lang="en-CA" sz="1800" dirty="0"/>
          </a:p>
        </p:txBody>
      </p:sp>
      <p:pic>
        <p:nvPicPr>
          <p:cNvPr id="4098" name="Picture 2" descr="Image result for treaty relations of manitoba">
            <a:extLst>
              <a:ext uri="{FF2B5EF4-FFF2-40B4-BE49-F238E27FC236}">
                <a16:creationId xmlns:a16="http://schemas.microsoft.com/office/drawing/2014/main" id="{36220F79-3147-431C-9686-F6D57C13BB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0835" y="3915315"/>
            <a:ext cx="1661001" cy="197628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alexander morris treaty">
            <a:extLst>
              <a:ext uri="{FF2B5EF4-FFF2-40B4-BE49-F238E27FC236}">
                <a16:creationId xmlns:a16="http://schemas.microsoft.com/office/drawing/2014/main" id="{5A6C2FA6-A136-4BCE-BAC4-F682F521E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3697" y="2509011"/>
            <a:ext cx="1943639" cy="1839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14050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9" name="Rectangle 138">
            <a:extLst>
              <a:ext uri="{FF2B5EF4-FFF2-40B4-BE49-F238E27FC236}">
                <a16:creationId xmlns:a16="http://schemas.microsoft.com/office/drawing/2014/main" id="{F9567813-D7CB-4815-8D6F-28E3C9D5A1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FA45F7C9-4421-4A23-B34E-99DE33301B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3B7DD99-DE9F-4F37-B048-C9F2713FDC22}"/>
              </a:ext>
            </a:extLst>
          </p:cNvPr>
          <p:cNvSpPr>
            <a:spLocks noGrp="1"/>
          </p:cNvSpPr>
          <p:nvPr>
            <p:ph type="title"/>
          </p:nvPr>
        </p:nvSpPr>
        <p:spPr>
          <a:xfrm>
            <a:off x="1097280" y="516835"/>
            <a:ext cx="5977937" cy="1666501"/>
          </a:xfrm>
        </p:spPr>
        <p:txBody>
          <a:bodyPr>
            <a:normAutofit/>
          </a:bodyPr>
          <a:lstStyle/>
          <a:p>
            <a:r>
              <a:rPr lang="en-CA" sz="4400" dirty="0">
                <a:solidFill>
                  <a:srgbClr val="FFFFFF"/>
                </a:solidFill>
              </a:rPr>
              <a:t>Land Disputes were still an issue</a:t>
            </a:r>
          </a:p>
        </p:txBody>
      </p:sp>
      <p:sp>
        <p:nvSpPr>
          <p:cNvPr id="3" name="Content Placeholder 2">
            <a:extLst>
              <a:ext uri="{FF2B5EF4-FFF2-40B4-BE49-F238E27FC236}">
                <a16:creationId xmlns:a16="http://schemas.microsoft.com/office/drawing/2014/main" id="{5EE51B22-24D1-46F9-9DE2-6951ED4D6429}"/>
              </a:ext>
            </a:extLst>
          </p:cNvPr>
          <p:cNvSpPr>
            <a:spLocks noGrp="1"/>
          </p:cNvSpPr>
          <p:nvPr>
            <p:ph idx="1"/>
          </p:nvPr>
        </p:nvSpPr>
        <p:spPr>
          <a:xfrm>
            <a:off x="1097279" y="2236304"/>
            <a:ext cx="5977938" cy="3652667"/>
          </a:xfrm>
        </p:spPr>
        <p:txBody>
          <a:bodyPr>
            <a:normAutofit/>
          </a:bodyPr>
          <a:lstStyle/>
          <a:p>
            <a:r>
              <a:rPr lang="en-CA" sz="1700" dirty="0">
                <a:solidFill>
                  <a:srgbClr val="FFFFFF"/>
                </a:solidFill>
              </a:rPr>
              <a:t>Indigenous peoples without treaties found it difficult to settle </a:t>
            </a:r>
            <a:r>
              <a:rPr lang="en-CA" sz="1700" b="1" dirty="0">
                <a:solidFill>
                  <a:srgbClr val="FFFFFF"/>
                </a:solidFill>
              </a:rPr>
              <a:t>land disputes </a:t>
            </a:r>
            <a:r>
              <a:rPr lang="en-CA" sz="1700" dirty="0">
                <a:solidFill>
                  <a:srgbClr val="FFFFFF"/>
                </a:solidFill>
              </a:rPr>
              <a:t>with the Canadian government</a:t>
            </a:r>
          </a:p>
          <a:p>
            <a:r>
              <a:rPr lang="en-CA" sz="1700" u="sng">
                <a:solidFill>
                  <a:srgbClr val="FFFFFF"/>
                </a:solidFill>
              </a:rPr>
              <a:t>Oka Crisis of 1990</a:t>
            </a:r>
            <a:endParaRPr lang="en-CA" sz="1700" u="sng" dirty="0">
              <a:solidFill>
                <a:srgbClr val="FFFFFF"/>
              </a:solidFill>
            </a:endParaRPr>
          </a:p>
          <a:p>
            <a:pPr>
              <a:buFont typeface="Arial" panose="020B0604020202020204" pitchFamily="34" charset="0"/>
              <a:buChar char="•"/>
            </a:pPr>
            <a:r>
              <a:rPr lang="en-CA" sz="1700" dirty="0">
                <a:solidFill>
                  <a:srgbClr val="FFFFFF"/>
                </a:solidFill>
              </a:rPr>
              <a:t>In 1717, the </a:t>
            </a:r>
            <a:r>
              <a:rPr lang="en-CA" sz="1700" b="1" dirty="0">
                <a:solidFill>
                  <a:srgbClr val="FFFFFF"/>
                </a:solidFill>
              </a:rPr>
              <a:t>Nouvelle-</a:t>
            </a:r>
            <a:r>
              <a:rPr lang="en-CA" sz="1700" b="1" dirty="0" err="1">
                <a:solidFill>
                  <a:srgbClr val="FFFFFF"/>
                </a:solidFill>
              </a:rPr>
              <a:t>Francais</a:t>
            </a:r>
            <a:r>
              <a:rPr lang="en-CA" sz="1700" b="1" dirty="0">
                <a:solidFill>
                  <a:srgbClr val="FFFFFF"/>
                </a:solidFill>
              </a:rPr>
              <a:t> government</a:t>
            </a:r>
            <a:r>
              <a:rPr lang="en-CA" sz="1700" dirty="0">
                <a:solidFill>
                  <a:srgbClr val="FFFFFF"/>
                </a:solidFill>
              </a:rPr>
              <a:t> granted the land of </a:t>
            </a:r>
            <a:r>
              <a:rPr lang="en-CA" sz="1700" b="1" dirty="0">
                <a:solidFill>
                  <a:srgbClr val="FFFFFF"/>
                </a:solidFill>
              </a:rPr>
              <a:t>Oka</a:t>
            </a:r>
            <a:r>
              <a:rPr lang="en-CA" sz="1700" dirty="0">
                <a:solidFill>
                  <a:srgbClr val="FFFFFF"/>
                </a:solidFill>
              </a:rPr>
              <a:t> to a Catholic monastery, angering the local </a:t>
            </a:r>
            <a:r>
              <a:rPr lang="en-CA" sz="1700" b="1" dirty="0">
                <a:solidFill>
                  <a:srgbClr val="FFFFFF"/>
                </a:solidFill>
              </a:rPr>
              <a:t>Mohawk Nation.</a:t>
            </a:r>
            <a:endParaRPr lang="en-CA" sz="1700" dirty="0">
              <a:solidFill>
                <a:srgbClr val="FFFFFF"/>
              </a:solidFill>
            </a:endParaRPr>
          </a:p>
          <a:p>
            <a:pPr>
              <a:buFont typeface="Arial" panose="020B0604020202020204" pitchFamily="34" charset="0"/>
              <a:buChar char="•"/>
            </a:pPr>
            <a:r>
              <a:rPr lang="en-CA" sz="1700" dirty="0">
                <a:solidFill>
                  <a:srgbClr val="FFFFFF"/>
                </a:solidFill>
              </a:rPr>
              <a:t>In 1959, the land was sold to the local </a:t>
            </a:r>
            <a:r>
              <a:rPr lang="en-CA" sz="1700" b="1" dirty="0">
                <a:solidFill>
                  <a:srgbClr val="FFFFFF"/>
                </a:solidFill>
              </a:rPr>
              <a:t>French-Canadian </a:t>
            </a:r>
            <a:r>
              <a:rPr lang="en-CA" sz="1700" dirty="0">
                <a:solidFill>
                  <a:srgbClr val="FFFFFF"/>
                </a:solidFill>
              </a:rPr>
              <a:t>community. The Mohawk Nation protested to the government, but nothing came of it</a:t>
            </a:r>
          </a:p>
          <a:p>
            <a:pPr>
              <a:buFont typeface="Arial" panose="020B0604020202020204" pitchFamily="34" charset="0"/>
              <a:buChar char="•"/>
            </a:pPr>
            <a:r>
              <a:rPr lang="en-CA" sz="1700" dirty="0">
                <a:solidFill>
                  <a:srgbClr val="FFFFFF"/>
                </a:solidFill>
              </a:rPr>
              <a:t>In 1989, </a:t>
            </a:r>
            <a:r>
              <a:rPr lang="en-CA" sz="1700" b="1" dirty="0">
                <a:solidFill>
                  <a:srgbClr val="FFFFFF"/>
                </a:solidFill>
              </a:rPr>
              <a:t>French-Canadian Oka</a:t>
            </a:r>
            <a:r>
              <a:rPr lang="en-CA" sz="1700" dirty="0">
                <a:solidFill>
                  <a:srgbClr val="FFFFFF"/>
                </a:solidFill>
              </a:rPr>
              <a:t> wanted to expand its golf course to include territory belonging to the </a:t>
            </a:r>
            <a:r>
              <a:rPr lang="en-CA" sz="1700" b="1" dirty="0">
                <a:solidFill>
                  <a:srgbClr val="FFFFFF"/>
                </a:solidFill>
              </a:rPr>
              <a:t>Mohawk Nation</a:t>
            </a:r>
            <a:r>
              <a:rPr lang="en-CA" sz="1700" dirty="0">
                <a:solidFill>
                  <a:srgbClr val="FFFFFF"/>
                </a:solidFill>
              </a:rPr>
              <a:t>.</a:t>
            </a:r>
          </a:p>
          <a:p>
            <a:pPr>
              <a:buFont typeface="Arial" panose="020B0604020202020204" pitchFamily="34" charset="0"/>
              <a:buChar char="•"/>
            </a:pPr>
            <a:r>
              <a:rPr lang="en-CA" sz="1700" dirty="0">
                <a:solidFill>
                  <a:srgbClr val="FFFFFF"/>
                </a:solidFill>
              </a:rPr>
              <a:t>In 1990, the spark ignited the almost </a:t>
            </a:r>
            <a:r>
              <a:rPr lang="en-CA" sz="1700" b="1" dirty="0">
                <a:solidFill>
                  <a:srgbClr val="FFFFFF"/>
                </a:solidFill>
              </a:rPr>
              <a:t>300 years conflict…</a:t>
            </a:r>
            <a:endParaRPr lang="en-CA" sz="1700" dirty="0">
              <a:solidFill>
                <a:srgbClr val="FFFFFF"/>
              </a:solidFill>
            </a:endParaRPr>
          </a:p>
          <a:p>
            <a:pPr>
              <a:buFont typeface="Arial" panose="020B0604020202020204" pitchFamily="34" charset="0"/>
              <a:buChar char="•"/>
            </a:pPr>
            <a:endParaRPr lang="en-CA" sz="1700" dirty="0">
              <a:solidFill>
                <a:srgbClr val="FFFFFF"/>
              </a:solidFill>
            </a:endParaRPr>
          </a:p>
        </p:txBody>
      </p:sp>
      <p:pic>
        <p:nvPicPr>
          <p:cNvPr id="8196" name="Picture 4" descr="Image result for oka crisis">
            <a:extLst>
              <a:ext uri="{FF2B5EF4-FFF2-40B4-BE49-F238E27FC236}">
                <a16:creationId xmlns:a16="http://schemas.microsoft.com/office/drawing/2014/main" id="{0091380A-6C0D-4FA1-9B5D-C14F3675C6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237" r="-3" b="21919"/>
          <a:stretch/>
        </p:blipFill>
        <p:spPr bwMode="auto">
          <a:xfrm>
            <a:off x="7611902" y="-10109"/>
            <a:ext cx="4578557" cy="2285990"/>
          </a:xfrm>
          <a:prstGeom prst="rect">
            <a:avLst/>
          </a:prstGeom>
          <a:noFill/>
          <a:extLst>
            <a:ext uri="{909E8E84-426E-40DD-AFC4-6F175D3DCCD1}">
              <a14:hiddenFill xmlns:a14="http://schemas.microsoft.com/office/drawing/2010/main">
                <a:solidFill>
                  <a:srgbClr val="FFFFFF"/>
                </a:solidFill>
              </a14:hiddenFill>
            </a:ext>
          </a:extLst>
        </p:spPr>
      </p:pic>
      <p:sp>
        <p:nvSpPr>
          <p:cNvPr id="143" name="Rectangle 142">
            <a:extLst>
              <a:ext uri="{FF2B5EF4-FFF2-40B4-BE49-F238E27FC236}">
                <a16:creationId xmlns:a16="http://schemas.microsoft.com/office/drawing/2014/main" id="{8663BE7B-183A-4877-ABFF-D6E34952F7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194" name="Picture 2" descr="Image result for oka on map">
            <a:extLst>
              <a:ext uri="{FF2B5EF4-FFF2-40B4-BE49-F238E27FC236}">
                <a16:creationId xmlns:a16="http://schemas.microsoft.com/office/drawing/2014/main" id="{0923C5F5-6C25-4838-8D5B-1F87A5161E0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440" r="-2" b="4826"/>
          <a:stretch/>
        </p:blipFill>
        <p:spPr bwMode="auto">
          <a:xfrm>
            <a:off x="7611903" y="4572000"/>
            <a:ext cx="4580097" cy="228600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Image result for oka crisis">
            <a:extLst>
              <a:ext uri="{FF2B5EF4-FFF2-40B4-BE49-F238E27FC236}">
                <a16:creationId xmlns:a16="http://schemas.microsoft.com/office/drawing/2014/main" id="{CF5DF03E-9AC4-4D93-80B5-77E96E9C5DB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267" r="-2" b="9999"/>
          <a:stretch/>
        </p:blipFill>
        <p:spPr bwMode="auto">
          <a:xfrm>
            <a:off x="7611902" y="2318167"/>
            <a:ext cx="4580098" cy="2286000"/>
          </a:xfrm>
          <a:prstGeom prst="rect">
            <a:avLst/>
          </a:prstGeom>
          <a:noFill/>
          <a:extLst>
            <a:ext uri="{909E8E84-426E-40DD-AFC4-6F175D3DCCD1}">
              <a14:hiddenFill xmlns:a14="http://schemas.microsoft.com/office/drawing/2010/main">
                <a:solidFill>
                  <a:srgbClr val="FFFFFF"/>
                </a:solidFill>
              </a14:hiddenFill>
            </a:ext>
          </a:extLst>
        </p:spPr>
      </p:pic>
      <p:sp>
        <p:nvSpPr>
          <p:cNvPr id="145" name="Rectangle 144">
            <a:extLst>
              <a:ext uri="{FF2B5EF4-FFF2-40B4-BE49-F238E27FC236}">
                <a16:creationId xmlns:a16="http://schemas.microsoft.com/office/drawing/2014/main" id="{92AE8945-E314-4E55-8834-47A77D9CE3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2267112"/>
            <a:ext cx="464256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6AA6BA4F-F7B6-4A5C-93D4-4AB4E476DD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4545792"/>
            <a:ext cx="464256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28980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BA273-93BC-4930-B013-40189E2898D3}"/>
              </a:ext>
            </a:extLst>
          </p:cNvPr>
          <p:cNvSpPr>
            <a:spLocks noGrp="1"/>
          </p:cNvSpPr>
          <p:nvPr>
            <p:ph type="title"/>
          </p:nvPr>
        </p:nvSpPr>
        <p:spPr/>
        <p:txBody>
          <a:bodyPr/>
          <a:lstStyle/>
          <a:p>
            <a:endParaRPr lang="en-CA"/>
          </a:p>
        </p:txBody>
      </p:sp>
      <p:pic>
        <p:nvPicPr>
          <p:cNvPr id="5" name="Online Media 4" title="How the Oka Crisis of 1990 sparked the resurgence of Indigenous identity | CBC Docs POV">
            <a:hlinkClick r:id="" action="ppaction://media"/>
            <a:extLst>
              <a:ext uri="{FF2B5EF4-FFF2-40B4-BE49-F238E27FC236}">
                <a16:creationId xmlns:a16="http://schemas.microsoft.com/office/drawing/2014/main" id="{5AF39DDA-65D0-4321-AFF3-087F093D9081}"/>
              </a:ext>
            </a:extLst>
          </p:cNvPr>
          <p:cNvPicPr>
            <a:picLocks noGrp="1" noRot="1" noChangeAspect="1"/>
          </p:cNvPicPr>
          <p:nvPr>
            <p:ph idx="1"/>
            <a:videoFile r:link="rId1"/>
          </p:nvPr>
        </p:nvPicPr>
        <p:blipFill>
          <a:blip r:embed="rId3"/>
          <a:stretch>
            <a:fillRect/>
          </a:stretch>
        </p:blipFill>
        <p:spPr>
          <a:xfrm>
            <a:off x="0" y="169"/>
            <a:ext cx="12192000" cy="6857831"/>
          </a:xfrm>
          <a:prstGeom prst="rect">
            <a:avLst/>
          </a:prstGeom>
        </p:spPr>
      </p:pic>
    </p:spTree>
    <p:extLst>
      <p:ext uri="{BB962C8B-B14F-4D97-AF65-F5344CB8AC3E}">
        <p14:creationId xmlns:p14="http://schemas.microsoft.com/office/powerpoint/2010/main" val="2277133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B4688-45FA-480F-AE4B-E6D97E50F5D0}"/>
              </a:ext>
            </a:extLst>
          </p:cNvPr>
          <p:cNvSpPr>
            <a:spLocks noGrp="1"/>
          </p:cNvSpPr>
          <p:nvPr>
            <p:ph type="title"/>
          </p:nvPr>
        </p:nvSpPr>
        <p:spPr/>
        <p:txBody>
          <a:bodyPr/>
          <a:lstStyle/>
          <a:p>
            <a:r>
              <a:rPr lang="en-CA" dirty="0" smtClean="0"/>
              <a:t>Creation of Reserves</a:t>
            </a:r>
            <a:endParaRPr lang="en-CA" dirty="0"/>
          </a:p>
        </p:txBody>
      </p:sp>
      <p:sp>
        <p:nvSpPr>
          <p:cNvPr id="3" name="Content Placeholder 2">
            <a:extLst>
              <a:ext uri="{FF2B5EF4-FFF2-40B4-BE49-F238E27FC236}">
                <a16:creationId xmlns:a16="http://schemas.microsoft.com/office/drawing/2014/main" id="{8B697514-3E09-4415-A056-CE31E97A683C}"/>
              </a:ext>
            </a:extLst>
          </p:cNvPr>
          <p:cNvSpPr>
            <a:spLocks noGrp="1"/>
          </p:cNvSpPr>
          <p:nvPr>
            <p:ph idx="1"/>
          </p:nvPr>
        </p:nvSpPr>
        <p:spPr>
          <a:xfrm>
            <a:off x="1097280" y="2325440"/>
            <a:ext cx="5431339" cy="4023360"/>
          </a:xfrm>
        </p:spPr>
        <p:txBody>
          <a:bodyPr/>
          <a:lstStyle/>
          <a:p>
            <a:pPr>
              <a:lnSpc>
                <a:spcPct val="100000"/>
              </a:lnSpc>
            </a:pPr>
            <a:r>
              <a:rPr lang="en-CA" dirty="0" smtClean="0"/>
              <a:t>The </a:t>
            </a:r>
            <a:r>
              <a:rPr lang="en-CA" b="1" dirty="0" smtClean="0"/>
              <a:t>Dominions Land Act </a:t>
            </a:r>
            <a:r>
              <a:rPr lang="en-CA" dirty="0" smtClean="0"/>
              <a:t>outlined areas in Canada for First Nations reserves.</a:t>
            </a:r>
          </a:p>
          <a:p>
            <a:pPr>
              <a:lnSpc>
                <a:spcPct val="100000"/>
              </a:lnSpc>
            </a:pPr>
            <a:r>
              <a:rPr lang="en-CA" dirty="0" smtClean="0"/>
              <a:t>The </a:t>
            </a:r>
            <a:r>
              <a:rPr lang="en-CA" b="1" dirty="0" smtClean="0"/>
              <a:t>Numbered Treaties</a:t>
            </a:r>
            <a:r>
              <a:rPr lang="en-CA" dirty="0" smtClean="0"/>
              <a:t> gave First Nations per family of five.</a:t>
            </a:r>
          </a:p>
          <a:p>
            <a:pPr>
              <a:lnSpc>
                <a:spcPct val="100000"/>
              </a:lnSpc>
            </a:pPr>
            <a:endParaRPr lang="en-CA" dirty="0"/>
          </a:p>
          <a:p>
            <a:pPr>
              <a:lnSpc>
                <a:spcPct val="100000"/>
              </a:lnSpc>
            </a:pPr>
            <a:r>
              <a:rPr lang="en-CA" dirty="0" smtClean="0"/>
              <a:t>Most of the land was either too rocky or wooded for farming, hunting and fishing rights were key points in treaties.</a:t>
            </a:r>
            <a:endParaRPr lang="en-CA" dirty="0"/>
          </a:p>
        </p:txBody>
      </p:sp>
      <p:pic>
        <p:nvPicPr>
          <p:cNvPr id="2050" name="Picture 2" descr="Image result for manitoba reservatio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66384" y="2017058"/>
            <a:ext cx="3128144" cy="4047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45931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74D712-FB94-4767-9792-0CFCE70E9769}"/>
              </a:ext>
            </a:extLst>
          </p:cNvPr>
          <p:cNvSpPr>
            <a:spLocks noGrp="1"/>
          </p:cNvSpPr>
          <p:nvPr>
            <p:ph idx="1"/>
          </p:nvPr>
        </p:nvSpPr>
        <p:spPr>
          <a:xfrm>
            <a:off x="1097280" y="5034116"/>
            <a:ext cx="10058400" cy="834978"/>
          </a:xfrm>
        </p:spPr>
        <p:txBody>
          <a:bodyPr/>
          <a:lstStyle/>
          <a:p>
            <a:endParaRPr lang="en-CA"/>
          </a:p>
        </p:txBody>
      </p:sp>
      <p:pic>
        <p:nvPicPr>
          <p:cNvPr id="6146" name="Picture 2" descr="Image result for reserve land manitoba">
            <a:extLst>
              <a:ext uri="{FF2B5EF4-FFF2-40B4-BE49-F238E27FC236}">
                <a16:creationId xmlns:a16="http://schemas.microsoft.com/office/drawing/2014/main" id="{4FB09A89-99D5-4FA1-8C0E-D5BA1730CFB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074" y="2583712"/>
            <a:ext cx="4276344" cy="3207258"/>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 result for shoal lake 40 reservation aerial">
            <a:extLst>
              <a:ext uri="{FF2B5EF4-FFF2-40B4-BE49-F238E27FC236}">
                <a16:creationId xmlns:a16="http://schemas.microsoft.com/office/drawing/2014/main" id="{884D403B-59F2-4540-9943-2FB423DEB2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6903" y="2583712"/>
            <a:ext cx="5439665" cy="320725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EA4E4319-1EDC-4B6D-8B83-C45893C84243}"/>
              </a:ext>
            </a:extLst>
          </p:cNvPr>
          <p:cNvSpPr>
            <a:spLocks noGrp="1"/>
          </p:cNvSpPr>
          <p:nvPr>
            <p:ph type="title"/>
          </p:nvPr>
        </p:nvSpPr>
        <p:spPr>
          <a:xfrm>
            <a:off x="1097280" y="286603"/>
            <a:ext cx="10058400" cy="1450757"/>
          </a:xfrm>
        </p:spPr>
        <p:txBody>
          <a:bodyPr/>
          <a:lstStyle/>
          <a:p>
            <a:r>
              <a:rPr lang="en-CA" dirty="0"/>
              <a:t>Examples of Manitoba Reserves</a:t>
            </a:r>
          </a:p>
        </p:txBody>
      </p:sp>
      <p:sp>
        <p:nvSpPr>
          <p:cNvPr id="8" name="Content Placeholder 2">
            <a:extLst>
              <a:ext uri="{FF2B5EF4-FFF2-40B4-BE49-F238E27FC236}">
                <a16:creationId xmlns:a16="http://schemas.microsoft.com/office/drawing/2014/main" id="{39CB9C47-07EF-463F-9900-996C7F3DCA68}"/>
              </a:ext>
            </a:extLst>
          </p:cNvPr>
          <p:cNvSpPr txBox="1">
            <a:spLocks/>
          </p:cNvSpPr>
          <p:nvPr/>
        </p:nvSpPr>
        <p:spPr>
          <a:xfrm>
            <a:off x="5280858" y="1737360"/>
            <a:ext cx="7751753" cy="111388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Font typeface="Calibri" panose="020F0502020204030204" pitchFamily="34" charset="0"/>
              <a:buNone/>
            </a:pPr>
            <a:r>
              <a:rPr lang="en-CA" i="1" dirty="0"/>
              <a:t>Shoal Lake 40</a:t>
            </a:r>
          </a:p>
          <a:p>
            <a:pPr marL="0" indent="0" algn="ctr">
              <a:buFont typeface="Calibri" panose="020F0502020204030204" pitchFamily="34" charset="0"/>
              <a:buNone/>
            </a:pPr>
            <a:r>
              <a:rPr lang="en-CA" i="1" dirty="0"/>
              <a:t>Eastern Manitoba </a:t>
            </a:r>
          </a:p>
        </p:txBody>
      </p:sp>
      <p:sp>
        <p:nvSpPr>
          <p:cNvPr id="10" name="Content Placeholder 2">
            <a:extLst>
              <a:ext uri="{FF2B5EF4-FFF2-40B4-BE49-F238E27FC236}">
                <a16:creationId xmlns:a16="http://schemas.microsoft.com/office/drawing/2014/main" id="{6943F3EE-BB8F-4034-9420-FCE8656F6304}"/>
              </a:ext>
            </a:extLst>
          </p:cNvPr>
          <p:cNvSpPr txBox="1">
            <a:spLocks/>
          </p:cNvSpPr>
          <p:nvPr/>
        </p:nvSpPr>
        <p:spPr>
          <a:xfrm>
            <a:off x="-779651" y="1737359"/>
            <a:ext cx="7751753" cy="111388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Font typeface="Calibri" panose="020F0502020204030204" pitchFamily="34" charset="0"/>
              <a:buNone/>
            </a:pPr>
            <a:r>
              <a:rPr lang="en-CA" i="1" dirty="0" err="1"/>
              <a:t>Bloodvein</a:t>
            </a:r>
            <a:r>
              <a:rPr lang="en-CA" i="1" dirty="0"/>
              <a:t> First Nation</a:t>
            </a:r>
          </a:p>
          <a:p>
            <a:pPr marL="0" indent="0" algn="ctr">
              <a:buFont typeface="Calibri" panose="020F0502020204030204" pitchFamily="34" charset="0"/>
              <a:buNone/>
            </a:pPr>
            <a:r>
              <a:rPr lang="en-CA" i="1" dirty="0"/>
              <a:t>Lake Winnipeg East</a:t>
            </a:r>
          </a:p>
        </p:txBody>
      </p:sp>
    </p:spTree>
    <p:extLst>
      <p:ext uri="{BB962C8B-B14F-4D97-AF65-F5344CB8AC3E}">
        <p14:creationId xmlns:p14="http://schemas.microsoft.com/office/powerpoint/2010/main" val="15449382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D9776-D253-40A1-9EB8-0F125EFA55D3}"/>
              </a:ext>
            </a:extLst>
          </p:cNvPr>
          <p:cNvSpPr>
            <a:spLocks noGrp="1"/>
          </p:cNvSpPr>
          <p:nvPr>
            <p:ph type="title"/>
          </p:nvPr>
        </p:nvSpPr>
        <p:spPr>
          <a:xfrm>
            <a:off x="1066800" y="286603"/>
            <a:ext cx="10058400" cy="1450757"/>
          </a:xfrm>
        </p:spPr>
        <p:txBody>
          <a:bodyPr>
            <a:normAutofit/>
          </a:bodyPr>
          <a:lstStyle/>
          <a:p>
            <a:pPr algn="ctr"/>
            <a:r>
              <a:rPr lang="en-CA" sz="4000" dirty="0"/>
              <a:t>What does “We are all Treaty People” Means?</a:t>
            </a:r>
          </a:p>
        </p:txBody>
      </p:sp>
      <p:sp>
        <p:nvSpPr>
          <p:cNvPr id="5" name="Content Placeholder 2">
            <a:extLst>
              <a:ext uri="{FF2B5EF4-FFF2-40B4-BE49-F238E27FC236}">
                <a16:creationId xmlns:a16="http://schemas.microsoft.com/office/drawing/2014/main" id="{52BC52FA-AFEB-43B5-A809-A3F11ECA65C6}"/>
              </a:ext>
            </a:extLst>
          </p:cNvPr>
          <p:cNvSpPr>
            <a:spLocks noGrp="1"/>
          </p:cNvSpPr>
          <p:nvPr>
            <p:ph sz="half" idx="1"/>
          </p:nvPr>
        </p:nvSpPr>
        <p:spPr>
          <a:xfrm>
            <a:off x="2250603" y="2315115"/>
            <a:ext cx="7751753" cy="1893091"/>
          </a:xfrm>
        </p:spPr>
        <p:txBody>
          <a:bodyPr>
            <a:normAutofit/>
          </a:bodyPr>
          <a:lstStyle/>
          <a:p>
            <a:pPr marL="0" indent="0" algn="ctr">
              <a:buNone/>
            </a:pPr>
            <a:r>
              <a:rPr lang="en-CA" i="1" dirty="0"/>
              <a:t>We Acknowledge that we are on </a:t>
            </a:r>
            <a:r>
              <a:rPr lang="en-CA" b="1" i="1" dirty="0"/>
              <a:t>Treaty one </a:t>
            </a:r>
            <a:r>
              <a:rPr lang="en-CA" i="1" dirty="0"/>
              <a:t>territory, on the ancestral land of the Anishinaabe, Dakota, Oji-Cree and Dene Peoples, and Homeland of the Metis Nations.</a:t>
            </a:r>
          </a:p>
          <a:p>
            <a:pPr marL="0" indent="0" algn="ctr">
              <a:buNone/>
            </a:pPr>
            <a:r>
              <a:rPr lang="en-CA" i="1" dirty="0"/>
              <a:t>We acknowledge the continual effort in </a:t>
            </a:r>
            <a:r>
              <a:rPr lang="en-CA" i="1" dirty="0" smtClean="0"/>
              <a:t>moving forward in partnership with indigenous communities </a:t>
            </a:r>
            <a:r>
              <a:rPr lang="en-CA" i="1" smtClean="0"/>
              <a:t>towards reconciliation.</a:t>
            </a:r>
            <a:endParaRPr lang="en-CA" i="1" dirty="0"/>
          </a:p>
        </p:txBody>
      </p:sp>
      <p:sp>
        <p:nvSpPr>
          <p:cNvPr id="6" name="Title 1">
            <a:extLst>
              <a:ext uri="{FF2B5EF4-FFF2-40B4-BE49-F238E27FC236}">
                <a16:creationId xmlns:a16="http://schemas.microsoft.com/office/drawing/2014/main" id="{59750F35-BA6C-41BB-95CA-EF571D58E1FA}"/>
              </a:ext>
            </a:extLst>
          </p:cNvPr>
          <p:cNvSpPr txBox="1">
            <a:spLocks/>
          </p:cNvSpPr>
          <p:nvPr/>
        </p:nvSpPr>
        <p:spPr>
          <a:xfrm>
            <a:off x="1279176" y="4060582"/>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CA" dirty="0"/>
              <a:t>Why is this statement important for Modern Canada?</a:t>
            </a:r>
          </a:p>
        </p:txBody>
      </p:sp>
    </p:spTree>
    <p:extLst>
      <p:ext uri="{BB962C8B-B14F-4D97-AF65-F5344CB8AC3E}">
        <p14:creationId xmlns:p14="http://schemas.microsoft.com/office/powerpoint/2010/main" val="30982807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4B12B-3BEB-4C28-8151-2088A874D193}"/>
              </a:ext>
            </a:extLst>
          </p:cNvPr>
          <p:cNvSpPr>
            <a:spLocks noGrp="1"/>
          </p:cNvSpPr>
          <p:nvPr>
            <p:ph type="title"/>
          </p:nvPr>
        </p:nvSpPr>
        <p:spPr/>
        <p:txBody>
          <a:bodyPr/>
          <a:lstStyle/>
          <a:p>
            <a:r>
              <a:rPr lang="en-CA" dirty="0"/>
              <a:t>Crown Land and Reservations</a:t>
            </a:r>
          </a:p>
        </p:txBody>
      </p:sp>
      <p:sp>
        <p:nvSpPr>
          <p:cNvPr id="3" name="Content Placeholder 2">
            <a:extLst>
              <a:ext uri="{FF2B5EF4-FFF2-40B4-BE49-F238E27FC236}">
                <a16:creationId xmlns:a16="http://schemas.microsoft.com/office/drawing/2014/main" id="{AED1140A-8A67-4A63-BDF4-5D906416FF3D}"/>
              </a:ext>
            </a:extLst>
          </p:cNvPr>
          <p:cNvSpPr>
            <a:spLocks noGrp="1"/>
          </p:cNvSpPr>
          <p:nvPr>
            <p:ph idx="1"/>
          </p:nvPr>
        </p:nvSpPr>
        <p:spPr>
          <a:xfrm>
            <a:off x="362216" y="1866998"/>
            <a:ext cx="6430571" cy="4464975"/>
          </a:xfrm>
        </p:spPr>
        <p:txBody>
          <a:bodyPr>
            <a:normAutofit/>
          </a:bodyPr>
          <a:lstStyle/>
          <a:p>
            <a:r>
              <a:rPr lang="en-CA" sz="1800" dirty="0"/>
              <a:t>As part of the </a:t>
            </a:r>
            <a:r>
              <a:rPr lang="en-CA" sz="1800" b="1" dirty="0"/>
              <a:t>Treaty promises</a:t>
            </a:r>
            <a:r>
              <a:rPr lang="en-CA" sz="1800" dirty="0"/>
              <a:t>, </a:t>
            </a:r>
            <a:r>
              <a:rPr lang="en-CA" sz="1800" b="1" dirty="0"/>
              <a:t>indigenous peoples </a:t>
            </a:r>
            <a:r>
              <a:rPr lang="en-CA" sz="1800" dirty="0"/>
              <a:t>would have first rights to </a:t>
            </a:r>
            <a:r>
              <a:rPr lang="en-CA" sz="1800" b="1" dirty="0"/>
              <a:t>any Crown Land </a:t>
            </a:r>
            <a:r>
              <a:rPr lang="en-CA" sz="1800" dirty="0"/>
              <a:t>that is being sold or given away.</a:t>
            </a:r>
          </a:p>
          <a:p>
            <a:r>
              <a:rPr lang="en-CA" sz="1800" dirty="0"/>
              <a:t>This obligation affects us today</a:t>
            </a:r>
          </a:p>
          <a:p>
            <a:r>
              <a:rPr lang="en-CA" sz="1800" b="1" dirty="0"/>
              <a:t>Kapyong Barracks (</a:t>
            </a:r>
            <a:r>
              <a:rPr lang="en-CA" sz="1800" b="1" dirty="0" err="1"/>
              <a:t>Kenaston</a:t>
            </a:r>
            <a:r>
              <a:rPr lang="en-CA" sz="1800" b="1" dirty="0"/>
              <a:t> Avenue)</a:t>
            </a:r>
          </a:p>
          <a:p>
            <a:pPr>
              <a:buFont typeface="Arial" panose="020B0604020202020204" pitchFamily="34" charset="0"/>
              <a:buChar char="•"/>
            </a:pPr>
            <a:r>
              <a:rPr lang="en-CA" sz="1800" dirty="0"/>
              <a:t>In 2004, the </a:t>
            </a:r>
            <a:r>
              <a:rPr lang="en-CA" sz="1800" b="1" dirty="0"/>
              <a:t>Canadian Army </a:t>
            </a:r>
            <a:r>
              <a:rPr lang="en-CA" sz="1800" dirty="0"/>
              <a:t>moved out of Kapyong and the debate over who got the land started. </a:t>
            </a:r>
          </a:p>
          <a:p>
            <a:pPr>
              <a:buFont typeface="Arial" panose="020B0604020202020204" pitchFamily="34" charset="0"/>
              <a:buChar char="•"/>
            </a:pPr>
            <a:r>
              <a:rPr lang="en-CA" sz="1800" dirty="0"/>
              <a:t>The Government at the time wanted to sell the land off to a </a:t>
            </a:r>
            <a:r>
              <a:rPr lang="en-CA" sz="1800" b="1" dirty="0"/>
              <a:t>crown corporation, </a:t>
            </a:r>
            <a:r>
              <a:rPr lang="en-CA" sz="1800" dirty="0"/>
              <a:t>but </a:t>
            </a:r>
            <a:r>
              <a:rPr lang="en-CA" sz="1800" b="1" dirty="0"/>
              <a:t>Treaty one First Nations </a:t>
            </a:r>
            <a:r>
              <a:rPr lang="en-CA" sz="1800" dirty="0"/>
              <a:t>said NO</a:t>
            </a:r>
            <a:r>
              <a:rPr lang="en-CA" sz="1800" b="1" dirty="0"/>
              <a:t>.</a:t>
            </a:r>
          </a:p>
          <a:p>
            <a:pPr>
              <a:buFont typeface="Arial" panose="020B0604020202020204" pitchFamily="34" charset="0"/>
              <a:buChar char="•"/>
            </a:pPr>
            <a:r>
              <a:rPr lang="en-CA" sz="1800" dirty="0"/>
              <a:t>The two sides debated for </a:t>
            </a:r>
            <a:r>
              <a:rPr lang="en-CA" sz="1800" b="1" dirty="0"/>
              <a:t>17 years</a:t>
            </a:r>
            <a:r>
              <a:rPr lang="en-CA" sz="1800" dirty="0"/>
              <a:t> before the Government granted the site for a new </a:t>
            </a:r>
            <a:r>
              <a:rPr lang="en-CA" sz="1800" b="1" dirty="0"/>
              <a:t>First Nations Development.</a:t>
            </a:r>
          </a:p>
          <a:p>
            <a:pPr>
              <a:buFont typeface="Arial" panose="020B0604020202020204" pitchFamily="34" charset="0"/>
              <a:buChar char="•"/>
            </a:pPr>
            <a:r>
              <a:rPr lang="en-CA" sz="1800" dirty="0"/>
              <a:t>Controversy remains, as residents of </a:t>
            </a:r>
            <a:r>
              <a:rPr lang="en-CA" sz="1800" b="1" dirty="0"/>
              <a:t>Tuxedo </a:t>
            </a:r>
            <a:r>
              <a:rPr lang="en-CA" sz="1800" dirty="0"/>
              <a:t>see the sale as the creation of an </a:t>
            </a:r>
            <a:r>
              <a:rPr lang="en-CA" sz="1800" b="1" dirty="0"/>
              <a:t>urban reserve</a:t>
            </a:r>
            <a:r>
              <a:rPr lang="en-CA" sz="1800" dirty="0"/>
              <a:t>.</a:t>
            </a:r>
          </a:p>
        </p:txBody>
      </p:sp>
      <p:pic>
        <p:nvPicPr>
          <p:cNvPr id="7172" name="Picture 4" descr="Image result for kapyong barracks">
            <a:extLst>
              <a:ext uri="{FF2B5EF4-FFF2-40B4-BE49-F238E27FC236}">
                <a16:creationId xmlns:a16="http://schemas.microsoft.com/office/drawing/2014/main" id="{9CFD90B3-5179-45BE-AD48-60FD9F27DF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7379" y="1793031"/>
            <a:ext cx="4506347" cy="2529369"/>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a:extLst>
              <a:ext uri="{FF2B5EF4-FFF2-40B4-BE49-F238E27FC236}">
                <a16:creationId xmlns:a16="http://schemas.microsoft.com/office/drawing/2014/main" id="{8863CEFB-8870-47D0-889B-EB34719BCF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7379" y="4000366"/>
            <a:ext cx="4568118" cy="2571031"/>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a:extLst>
              <a:ext uri="{FF2B5EF4-FFF2-40B4-BE49-F238E27FC236}">
                <a16:creationId xmlns:a16="http://schemas.microsoft.com/office/drawing/2014/main" id="{069E08AE-8A27-4739-8BD6-EAAEC43207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6482" y="1233378"/>
            <a:ext cx="3597165" cy="5327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6993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6"/>
                                        </p:tgtEl>
                                        <p:attrNameLst>
                                          <p:attrName>style.visibility</p:attrName>
                                        </p:attrNameLst>
                                      </p:cBhvr>
                                      <p:to>
                                        <p:strVal val="visible"/>
                                      </p:to>
                                    </p:set>
                                    <p:animEffect transition="in" filter="fade">
                                      <p:cBhvr>
                                        <p:cTn id="7" dur="500"/>
                                        <p:tgtEl>
                                          <p:spTgt spid="7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2F152-1DF6-4314-9884-4C5C222E8855}"/>
              </a:ext>
            </a:extLst>
          </p:cNvPr>
          <p:cNvSpPr>
            <a:spLocks noGrp="1"/>
          </p:cNvSpPr>
          <p:nvPr>
            <p:ph type="title"/>
          </p:nvPr>
        </p:nvSpPr>
        <p:spPr/>
        <p:txBody>
          <a:bodyPr/>
          <a:lstStyle/>
          <a:p>
            <a:r>
              <a:rPr lang="en-CA" dirty="0"/>
              <a:t>The troubles with treaty obligations</a:t>
            </a:r>
          </a:p>
        </p:txBody>
      </p:sp>
      <p:sp>
        <p:nvSpPr>
          <p:cNvPr id="3" name="Content Placeholder 2">
            <a:extLst>
              <a:ext uri="{FF2B5EF4-FFF2-40B4-BE49-F238E27FC236}">
                <a16:creationId xmlns:a16="http://schemas.microsoft.com/office/drawing/2014/main" id="{EE30B0DF-A90B-4B69-AFE0-78FF18717010}"/>
              </a:ext>
            </a:extLst>
          </p:cNvPr>
          <p:cNvSpPr>
            <a:spLocks noGrp="1"/>
          </p:cNvSpPr>
          <p:nvPr>
            <p:ph idx="1"/>
          </p:nvPr>
        </p:nvSpPr>
        <p:spPr>
          <a:xfrm>
            <a:off x="1097280" y="1845734"/>
            <a:ext cx="6228806" cy="4023360"/>
          </a:xfrm>
        </p:spPr>
        <p:txBody>
          <a:bodyPr/>
          <a:lstStyle/>
          <a:p>
            <a:r>
              <a:rPr lang="en-CA" dirty="0"/>
              <a:t>While most treaties outlined </a:t>
            </a:r>
            <a:r>
              <a:rPr lang="en-CA" b="1" dirty="0"/>
              <a:t>clear expectations of the Government</a:t>
            </a:r>
            <a:r>
              <a:rPr lang="en-CA" dirty="0"/>
              <a:t>, there were issues with fulfilling these promises</a:t>
            </a:r>
          </a:p>
          <a:p>
            <a:r>
              <a:rPr lang="en-CA" dirty="0"/>
              <a:t>The </a:t>
            </a:r>
            <a:r>
              <a:rPr lang="en-CA" b="1" dirty="0"/>
              <a:t>three issues were</a:t>
            </a:r>
            <a:r>
              <a:rPr lang="en-CA" dirty="0"/>
              <a:t>:</a:t>
            </a:r>
          </a:p>
          <a:p>
            <a:pPr marL="457200" indent="-457200">
              <a:buFont typeface="+mj-lt"/>
              <a:buAutoNum type="arabicPeriod"/>
            </a:pPr>
            <a:r>
              <a:rPr lang="en-CA" dirty="0"/>
              <a:t>Post-</a:t>
            </a:r>
            <a:r>
              <a:rPr lang="en-CA" dirty="0" err="1"/>
              <a:t>Confedoration</a:t>
            </a:r>
            <a:r>
              <a:rPr lang="en-CA" dirty="0"/>
              <a:t>, the Canadian economy slid into a recessions, causing most money obligations to fail</a:t>
            </a:r>
          </a:p>
          <a:p>
            <a:pPr marL="457200" indent="-457200">
              <a:buFont typeface="+mj-lt"/>
              <a:buAutoNum type="arabicPeriod"/>
            </a:pPr>
            <a:r>
              <a:rPr lang="en-CA" dirty="0"/>
              <a:t>The </a:t>
            </a:r>
            <a:r>
              <a:rPr lang="en-CA" b="1" dirty="0"/>
              <a:t>Northwest Rebellion </a:t>
            </a:r>
            <a:r>
              <a:rPr lang="en-CA" dirty="0"/>
              <a:t>caused the government to focus more on </a:t>
            </a:r>
            <a:r>
              <a:rPr lang="en-CA" b="1" dirty="0"/>
              <a:t>assimilation </a:t>
            </a:r>
            <a:r>
              <a:rPr lang="en-CA" dirty="0"/>
              <a:t>than </a:t>
            </a:r>
            <a:r>
              <a:rPr lang="en-CA" b="1" dirty="0"/>
              <a:t>fulfilling promises</a:t>
            </a:r>
          </a:p>
          <a:p>
            <a:pPr marL="457200" indent="-457200">
              <a:buFont typeface="+mj-lt"/>
              <a:buAutoNum type="arabicPeriod"/>
            </a:pPr>
            <a:r>
              <a:rPr lang="en-CA" dirty="0"/>
              <a:t>The </a:t>
            </a:r>
            <a:r>
              <a:rPr lang="en-CA" b="1" dirty="0"/>
              <a:t>Indian act</a:t>
            </a:r>
            <a:r>
              <a:rPr lang="en-CA" dirty="0"/>
              <a:t> changed the understanding of </a:t>
            </a:r>
            <a:r>
              <a:rPr lang="en-CA" b="1" dirty="0"/>
              <a:t>indigenous peoples </a:t>
            </a:r>
            <a:r>
              <a:rPr lang="en-CA" dirty="0"/>
              <a:t>from </a:t>
            </a:r>
            <a:r>
              <a:rPr lang="en-CA" b="1" dirty="0"/>
              <a:t>distinct Nations </a:t>
            </a:r>
            <a:r>
              <a:rPr lang="en-CA" dirty="0"/>
              <a:t>to </a:t>
            </a:r>
            <a:r>
              <a:rPr lang="en-CA" b="1" dirty="0"/>
              <a:t>property of the state.</a:t>
            </a:r>
            <a:endParaRPr lang="en-CA" dirty="0"/>
          </a:p>
        </p:txBody>
      </p:sp>
    </p:spTree>
    <p:extLst>
      <p:ext uri="{BB962C8B-B14F-4D97-AF65-F5344CB8AC3E}">
        <p14:creationId xmlns:p14="http://schemas.microsoft.com/office/powerpoint/2010/main" val="21643711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90D0034-F768-41E7-85D4-F38C4DE857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4F7E42D-8B5A-4FC8-81CD-9E60171F7F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BD23FA2-E769-4224-8A3E-59EA0D5F51DA}"/>
              </a:ext>
            </a:extLst>
          </p:cNvPr>
          <p:cNvSpPr>
            <a:spLocks noGrp="1"/>
          </p:cNvSpPr>
          <p:nvPr>
            <p:ph type="title"/>
          </p:nvPr>
        </p:nvSpPr>
        <p:spPr>
          <a:xfrm>
            <a:off x="492370" y="516835"/>
            <a:ext cx="3084844" cy="2103875"/>
          </a:xfrm>
        </p:spPr>
        <p:txBody>
          <a:bodyPr>
            <a:normAutofit/>
          </a:bodyPr>
          <a:lstStyle/>
          <a:p>
            <a:r>
              <a:rPr lang="en-CA" sz="3600">
                <a:solidFill>
                  <a:srgbClr val="FFFFFF"/>
                </a:solidFill>
              </a:rPr>
              <a:t>Lets look at a Manitoba example</a:t>
            </a:r>
          </a:p>
        </p:txBody>
      </p:sp>
      <p:sp>
        <p:nvSpPr>
          <p:cNvPr id="3" name="Content Placeholder 2">
            <a:extLst>
              <a:ext uri="{FF2B5EF4-FFF2-40B4-BE49-F238E27FC236}">
                <a16:creationId xmlns:a16="http://schemas.microsoft.com/office/drawing/2014/main" id="{6C5B631F-91C9-4CA5-8ECC-D47D30DD95A0}"/>
              </a:ext>
            </a:extLst>
          </p:cNvPr>
          <p:cNvSpPr>
            <a:spLocks noGrp="1"/>
          </p:cNvSpPr>
          <p:nvPr>
            <p:ph idx="1"/>
          </p:nvPr>
        </p:nvSpPr>
        <p:spPr>
          <a:xfrm>
            <a:off x="492371" y="2653800"/>
            <a:ext cx="3084844" cy="3335519"/>
          </a:xfrm>
        </p:spPr>
        <p:txBody>
          <a:bodyPr>
            <a:normAutofit/>
          </a:bodyPr>
          <a:lstStyle/>
          <a:p>
            <a:r>
              <a:rPr lang="en-CA" sz="1300" b="1">
                <a:solidFill>
                  <a:srgbClr val="FFFFFF"/>
                </a:solidFill>
              </a:rPr>
              <a:t>Shoal Lake 40</a:t>
            </a:r>
          </a:p>
          <a:p>
            <a:pPr>
              <a:buFont typeface="Arial" panose="020B0604020202020204" pitchFamily="34" charset="0"/>
              <a:buChar char="•"/>
            </a:pPr>
            <a:r>
              <a:rPr lang="en-CA" sz="1300">
                <a:solidFill>
                  <a:srgbClr val="FFFFFF"/>
                </a:solidFill>
              </a:rPr>
              <a:t>The </a:t>
            </a:r>
            <a:r>
              <a:rPr lang="en-CA" sz="1300" b="1">
                <a:solidFill>
                  <a:srgbClr val="FFFFFF"/>
                </a:solidFill>
              </a:rPr>
              <a:t>Ojibway Saulteaux First Nation</a:t>
            </a:r>
            <a:r>
              <a:rPr lang="en-CA" sz="1300">
                <a:solidFill>
                  <a:srgbClr val="FFFFFF"/>
                </a:solidFill>
              </a:rPr>
              <a:t> signed </a:t>
            </a:r>
            <a:r>
              <a:rPr lang="en-CA" sz="1300" b="1">
                <a:solidFill>
                  <a:srgbClr val="FFFFFF"/>
                </a:solidFill>
              </a:rPr>
              <a:t>Treaty Six </a:t>
            </a:r>
            <a:r>
              <a:rPr lang="en-CA" sz="1300">
                <a:solidFill>
                  <a:srgbClr val="FFFFFF"/>
                </a:solidFill>
              </a:rPr>
              <a:t>in 1873. The promise was made </a:t>
            </a:r>
            <a:r>
              <a:rPr lang="en-CA" sz="1300" b="1">
                <a:solidFill>
                  <a:srgbClr val="FFFFFF"/>
                </a:solidFill>
              </a:rPr>
              <a:t>for shared access to the resources</a:t>
            </a:r>
            <a:r>
              <a:rPr lang="en-CA" sz="1300">
                <a:solidFill>
                  <a:srgbClr val="FFFFFF"/>
                </a:solidFill>
              </a:rPr>
              <a:t>.</a:t>
            </a:r>
          </a:p>
          <a:p>
            <a:pPr>
              <a:buFont typeface="Arial" panose="020B0604020202020204" pitchFamily="34" charset="0"/>
              <a:buChar char="•"/>
            </a:pPr>
            <a:r>
              <a:rPr lang="en-CA" sz="1300">
                <a:solidFill>
                  <a:srgbClr val="FFFFFF"/>
                </a:solidFill>
              </a:rPr>
              <a:t>In 1915, the </a:t>
            </a:r>
            <a:r>
              <a:rPr lang="en-CA" sz="1300" b="1">
                <a:solidFill>
                  <a:srgbClr val="FFFFFF"/>
                </a:solidFill>
              </a:rPr>
              <a:t>city of Winnipeg </a:t>
            </a:r>
            <a:r>
              <a:rPr lang="en-CA" sz="1300">
                <a:solidFill>
                  <a:srgbClr val="FFFFFF"/>
                </a:solidFill>
              </a:rPr>
              <a:t>annexed 33,000 acres of land in </a:t>
            </a:r>
            <a:r>
              <a:rPr lang="en-CA" sz="1300" b="1">
                <a:solidFill>
                  <a:srgbClr val="FFFFFF"/>
                </a:solidFill>
              </a:rPr>
              <a:t>shoal lake</a:t>
            </a:r>
            <a:r>
              <a:rPr lang="en-CA" sz="1300">
                <a:solidFill>
                  <a:srgbClr val="FFFFFF"/>
                </a:solidFill>
              </a:rPr>
              <a:t> to supply fresh water to the city</a:t>
            </a:r>
          </a:p>
          <a:p>
            <a:pPr>
              <a:buFont typeface="Arial" panose="020B0604020202020204" pitchFamily="34" charset="0"/>
              <a:buChar char="•"/>
            </a:pPr>
            <a:r>
              <a:rPr lang="en-CA" sz="1300">
                <a:solidFill>
                  <a:srgbClr val="FFFFFF"/>
                </a:solidFill>
              </a:rPr>
              <a:t>From 1980 until 2017, the community of </a:t>
            </a:r>
            <a:r>
              <a:rPr lang="en-CA" sz="1300" b="1">
                <a:solidFill>
                  <a:srgbClr val="FFFFFF"/>
                </a:solidFill>
              </a:rPr>
              <a:t>shoal lake</a:t>
            </a:r>
            <a:r>
              <a:rPr lang="en-CA" sz="1300">
                <a:solidFill>
                  <a:srgbClr val="FFFFFF"/>
                </a:solidFill>
              </a:rPr>
              <a:t> was under a boil water advisory.</a:t>
            </a:r>
          </a:p>
          <a:p>
            <a:pPr>
              <a:buFont typeface="Arial" panose="020B0604020202020204" pitchFamily="34" charset="0"/>
              <a:buChar char="•"/>
            </a:pPr>
            <a:r>
              <a:rPr lang="en-CA" sz="1300">
                <a:solidFill>
                  <a:srgbClr val="FFFFFF"/>
                </a:solidFill>
              </a:rPr>
              <a:t>Despite protests for a </a:t>
            </a:r>
            <a:r>
              <a:rPr lang="en-CA" sz="1300" b="1">
                <a:solidFill>
                  <a:srgbClr val="FFFFFF"/>
                </a:solidFill>
              </a:rPr>
              <a:t>water treatment plant</a:t>
            </a:r>
            <a:r>
              <a:rPr lang="en-CA" sz="1300">
                <a:solidFill>
                  <a:srgbClr val="FFFFFF"/>
                </a:solidFill>
              </a:rPr>
              <a:t>, the government protested that was not part of </a:t>
            </a:r>
            <a:r>
              <a:rPr lang="en-CA" sz="1300" b="1">
                <a:solidFill>
                  <a:srgbClr val="FFFFFF"/>
                </a:solidFill>
              </a:rPr>
              <a:t>treaty obligations</a:t>
            </a:r>
            <a:r>
              <a:rPr lang="en-CA" sz="1300">
                <a:solidFill>
                  <a:srgbClr val="FFFFFF"/>
                </a:solidFill>
              </a:rPr>
              <a:t>.</a:t>
            </a:r>
          </a:p>
        </p:txBody>
      </p:sp>
      <p:pic>
        <p:nvPicPr>
          <p:cNvPr id="2050" name="Picture 2" descr="Image result for shoal lake 40">
            <a:extLst>
              <a:ext uri="{FF2B5EF4-FFF2-40B4-BE49-F238E27FC236}">
                <a16:creationId xmlns:a16="http://schemas.microsoft.com/office/drawing/2014/main" id="{4F776E4A-07FB-49B3-A47B-69C803389F3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874" r="10176" b="-1"/>
          <a:stretch/>
        </p:blipFill>
        <p:spPr bwMode="auto">
          <a:xfrm>
            <a:off x="4075043" y="10"/>
            <a:ext cx="8111272" cy="685799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8C04651D-B9F4-4935-A02D-364153FBDF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962821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CC65-DAEE-4290-A1D8-585575AB5541}"/>
              </a:ext>
            </a:extLst>
          </p:cNvPr>
          <p:cNvSpPr>
            <a:spLocks noGrp="1"/>
          </p:cNvSpPr>
          <p:nvPr>
            <p:ph type="title"/>
          </p:nvPr>
        </p:nvSpPr>
        <p:spPr/>
        <p:txBody>
          <a:bodyPr/>
          <a:lstStyle/>
          <a:p>
            <a:endParaRPr lang="en-CA"/>
          </a:p>
        </p:txBody>
      </p:sp>
      <p:pic>
        <p:nvPicPr>
          <p:cNvPr id="4" name="Online Media 3" title="Canada's Waterless Communities: Shoal Lake 40">
            <a:hlinkClick r:id="" action="ppaction://media"/>
            <a:extLst>
              <a:ext uri="{FF2B5EF4-FFF2-40B4-BE49-F238E27FC236}">
                <a16:creationId xmlns:a16="http://schemas.microsoft.com/office/drawing/2014/main" id="{3C787EEA-34C8-4F98-B7DA-FA6340AA6F41}"/>
              </a:ext>
            </a:extLst>
          </p:cNvPr>
          <p:cNvPicPr>
            <a:picLocks noGrp="1" noRot="1" noChangeAspect="1"/>
          </p:cNvPicPr>
          <p:nvPr>
            <p:ph idx="1"/>
            <a:videoFile r:link="rId1"/>
          </p:nvPr>
        </p:nvPicPr>
        <p:blipFill>
          <a:blip r:embed="rId3"/>
          <a:stretch>
            <a:fillRect/>
          </a:stretch>
        </p:blipFill>
        <p:spPr>
          <a:xfrm>
            <a:off x="0" y="169"/>
            <a:ext cx="12192000" cy="6857831"/>
          </a:xfrm>
          <a:prstGeom prst="rect">
            <a:avLst/>
          </a:prstGeom>
        </p:spPr>
      </p:pic>
    </p:spTree>
    <p:extLst>
      <p:ext uri="{BB962C8B-B14F-4D97-AF65-F5344CB8AC3E}">
        <p14:creationId xmlns:p14="http://schemas.microsoft.com/office/powerpoint/2010/main" val="3116358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BEAAB-0821-459C-AE87-B9ED21647B26}"/>
              </a:ext>
            </a:extLst>
          </p:cNvPr>
          <p:cNvSpPr>
            <a:spLocks noGrp="1"/>
          </p:cNvSpPr>
          <p:nvPr>
            <p:ph type="title"/>
          </p:nvPr>
        </p:nvSpPr>
        <p:spPr/>
        <p:txBody>
          <a:bodyPr/>
          <a:lstStyle/>
          <a:p>
            <a:endParaRPr lang="en-CA" dirty="0"/>
          </a:p>
        </p:txBody>
      </p:sp>
      <p:pic>
        <p:nvPicPr>
          <p:cNvPr id="4" name="Online Media 3" title="TRCM/CTV Vignette: Treaties in the Modern Context">
            <a:hlinkClick r:id="" action="ppaction://media"/>
            <a:extLst>
              <a:ext uri="{FF2B5EF4-FFF2-40B4-BE49-F238E27FC236}">
                <a16:creationId xmlns:a16="http://schemas.microsoft.com/office/drawing/2014/main" id="{CCC5954D-2E4C-498A-8123-A7CEFF2F8357}"/>
              </a:ext>
            </a:extLst>
          </p:cNvPr>
          <p:cNvPicPr>
            <a:picLocks noGrp="1" noRot="1" noChangeAspect="1"/>
          </p:cNvPicPr>
          <p:nvPr>
            <p:ph idx="1"/>
            <a:videoFile r:link="rId1"/>
          </p:nvPr>
        </p:nvPicPr>
        <p:blipFill>
          <a:blip r:embed="rId3"/>
          <a:stretch>
            <a:fillRect/>
          </a:stretch>
        </p:blipFill>
        <p:spPr>
          <a:xfrm>
            <a:off x="2065338" y="334963"/>
            <a:ext cx="7883525" cy="5908675"/>
          </a:xfrm>
          <a:prstGeom prst="rect">
            <a:avLst/>
          </a:prstGeom>
        </p:spPr>
      </p:pic>
    </p:spTree>
    <p:extLst>
      <p:ext uri="{BB962C8B-B14F-4D97-AF65-F5344CB8AC3E}">
        <p14:creationId xmlns:p14="http://schemas.microsoft.com/office/powerpoint/2010/main" val="1056891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409" y="-66785"/>
            <a:ext cx="10058400" cy="1609344"/>
          </a:xfrm>
        </p:spPr>
        <p:txBody>
          <a:bodyPr/>
          <a:lstStyle/>
          <a:p>
            <a:r>
              <a:rPr lang="en-CA" dirty="0"/>
              <a:t>Peace and Friendship Treaties</a:t>
            </a:r>
            <a:endParaRPr lang="fr-CA" dirty="0"/>
          </a:p>
        </p:txBody>
      </p:sp>
      <p:sp>
        <p:nvSpPr>
          <p:cNvPr id="4" name="Content Placeholder 3"/>
          <p:cNvSpPr>
            <a:spLocks noGrp="1"/>
          </p:cNvSpPr>
          <p:nvPr>
            <p:ph sz="half" idx="1"/>
          </p:nvPr>
        </p:nvSpPr>
        <p:spPr>
          <a:xfrm>
            <a:off x="735781" y="2003033"/>
            <a:ext cx="6906344" cy="4660306"/>
          </a:xfrm>
        </p:spPr>
        <p:txBody>
          <a:bodyPr>
            <a:noAutofit/>
          </a:bodyPr>
          <a:lstStyle/>
          <a:p>
            <a:pPr marL="0" indent="0">
              <a:buNone/>
            </a:pPr>
            <a:r>
              <a:rPr lang="en-CA" sz="2200" dirty="0"/>
              <a:t>Early relationship between Europeans and First Nations? </a:t>
            </a:r>
          </a:p>
          <a:p>
            <a:pPr marL="0" indent="0">
              <a:buNone/>
            </a:pPr>
            <a:r>
              <a:rPr lang="en-CA" sz="2200" b="1" dirty="0"/>
              <a:t>Peace and Friendship Treaties</a:t>
            </a:r>
          </a:p>
          <a:p>
            <a:pPr lvl="1"/>
            <a:r>
              <a:rPr lang="en-CA" sz="2200" b="1" dirty="0"/>
              <a:t>When</a:t>
            </a:r>
            <a:r>
              <a:rPr lang="en-CA" sz="2200" dirty="0"/>
              <a:t>: 1725-1779</a:t>
            </a:r>
          </a:p>
          <a:p>
            <a:pPr lvl="1"/>
            <a:r>
              <a:rPr lang="en-CA" sz="2200" b="1" dirty="0"/>
              <a:t>Where</a:t>
            </a:r>
            <a:r>
              <a:rPr lang="en-CA" sz="2200" dirty="0"/>
              <a:t>: To ensure peace, the British entered into treaties with the Indigenous peoples of Eastern Canada</a:t>
            </a:r>
          </a:p>
          <a:p>
            <a:pPr lvl="1"/>
            <a:r>
              <a:rPr lang="en-CA" sz="2200" b="1" dirty="0"/>
              <a:t>How</a:t>
            </a:r>
            <a:r>
              <a:rPr lang="en-CA" sz="2200" dirty="0"/>
              <a:t>: These treaties did not ask First Nations to surrender their land, only to share it. </a:t>
            </a:r>
          </a:p>
          <a:p>
            <a:pPr lvl="1"/>
            <a:r>
              <a:rPr lang="en-CA" sz="2200" dirty="0"/>
              <a:t>In some cases, alliances were formed out of these treaties so they would come to each others aid</a:t>
            </a:r>
            <a:endParaRPr lang="fr-CA" sz="2200" dirty="0"/>
          </a:p>
        </p:txBody>
      </p:sp>
      <p:pic>
        <p:nvPicPr>
          <p:cNvPr id="6" name="Content Placeholder 5"/>
          <p:cNvPicPr>
            <a:picLocks noGrp="1" noChangeAspect="1"/>
          </p:cNvPicPr>
          <p:nvPr>
            <p:ph sz="half" idx="2"/>
          </p:nvPr>
        </p:nvPicPr>
        <p:blipFill rotWithShape="1">
          <a:blip r:embed="rId3">
            <a:extLst>
              <a:ext uri="{28A0092B-C50C-407E-A947-70E740481C1C}">
                <a14:useLocalDpi xmlns:a14="http://schemas.microsoft.com/office/drawing/2010/main" val="0"/>
              </a:ext>
            </a:extLst>
          </a:blip>
          <a:stretch/>
        </p:blipFill>
        <p:spPr>
          <a:xfrm>
            <a:off x="7642126" y="1895439"/>
            <a:ext cx="3938016" cy="3614928"/>
          </a:xfrm>
        </p:spPr>
      </p:pic>
      <p:pic>
        <p:nvPicPr>
          <p:cNvPr id="2050" name="Picture 2" descr="Image result for tecumseh">
            <a:extLst>
              <a:ext uri="{FF2B5EF4-FFF2-40B4-BE49-F238E27FC236}">
                <a16:creationId xmlns:a16="http://schemas.microsoft.com/office/drawing/2014/main" id="{B7F39B94-7C9E-4A76-9E16-40519F6EFC6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01395" y="2230522"/>
            <a:ext cx="2219477" cy="2944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256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5122" name="Picture 2" descr="Image result for american bison hunting">
            <a:extLst>
              <a:ext uri="{FF2B5EF4-FFF2-40B4-BE49-F238E27FC236}">
                <a16:creationId xmlns:a16="http://schemas.microsoft.com/office/drawing/2014/main" id="{F8411B0E-4B7C-44B4-830F-03A27109C367}"/>
              </a:ext>
            </a:extLst>
          </p:cNvPr>
          <p:cNvPicPr>
            <a:picLocks noChangeAspect="1" noChangeArrowheads="1"/>
          </p:cNvPicPr>
          <p:nvPr/>
        </p:nvPicPr>
        <p:blipFill rotWithShape="1">
          <a:blip r:embed="rId3">
            <a:duotone>
              <a:prstClr val="black"/>
              <a:schemeClr val="tx2">
                <a:tint val="45000"/>
                <a:satMod val="400000"/>
              </a:schemeClr>
            </a:duotone>
            <a:alphaModFix amt="40000"/>
            <a:extLst>
              <a:ext uri="{28A0092B-C50C-407E-A947-70E740481C1C}">
                <a14:useLocalDpi xmlns:a14="http://schemas.microsoft.com/office/drawing/2010/main" val="0"/>
              </a:ext>
            </a:extLst>
          </a:blip>
          <a:srcRect r="7110" b="-1"/>
          <a:stretch/>
        </p:blipFill>
        <p:spPr bwMode="auto">
          <a:xfrm>
            <a:off x="1" y="10"/>
            <a:ext cx="12192000" cy="6857991"/>
          </a:xfrm>
          <a:prstGeom prst="rect">
            <a:avLst/>
          </a:prstGeom>
          <a:noFill/>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327CAB8F-A0BA-4128-8B2F-EC1879A1677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2">
                <a:alpha val="8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97280" y="286603"/>
            <a:ext cx="10058400" cy="1450757"/>
          </a:xfrm>
        </p:spPr>
        <p:txBody>
          <a:bodyPr>
            <a:normAutofit/>
          </a:bodyPr>
          <a:lstStyle/>
          <a:p>
            <a:r>
              <a:rPr lang="en-CA" dirty="0"/>
              <a:t>Why did the First Nations </a:t>
            </a:r>
            <a:r>
              <a:rPr lang="en-CA" dirty="0" smtClean="0"/>
              <a:t>enter into </a:t>
            </a:r>
            <a:r>
              <a:rPr lang="en-CA" dirty="0"/>
              <a:t>the Treaties?</a:t>
            </a:r>
            <a:endParaRPr lang="fr-CA" dirty="0"/>
          </a:p>
        </p:txBody>
      </p:sp>
      <p:sp>
        <p:nvSpPr>
          <p:cNvPr id="3" name="Content Placeholder 2"/>
          <p:cNvSpPr>
            <a:spLocks noGrp="1"/>
          </p:cNvSpPr>
          <p:nvPr>
            <p:ph idx="1"/>
          </p:nvPr>
        </p:nvSpPr>
        <p:spPr>
          <a:xfrm>
            <a:off x="1097280" y="1845734"/>
            <a:ext cx="10058400" cy="4023360"/>
          </a:xfrm>
        </p:spPr>
        <p:txBody>
          <a:bodyPr>
            <a:normAutofit/>
          </a:bodyPr>
          <a:lstStyle/>
          <a:p>
            <a:pPr>
              <a:buFont typeface="Arial" panose="020B0604020202020204" pitchFamily="34" charset="0"/>
              <a:buChar char="•"/>
            </a:pPr>
            <a:r>
              <a:rPr lang="en-CA" dirty="0"/>
              <a:t>Bison were a staple food for many indigenous peoples of the plains.</a:t>
            </a:r>
          </a:p>
          <a:p>
            <a:pPr>
              <a:buFont typeface="Arial" panose="020B0604020202020204" pitchFamily="34" charset="0"/>
              <a:buChar char="•"/>
            </a:pPr>
            <a:r>
              <a:rPr lang="en-CA" dirty="0"/>
              <a:t>In Canada, Bison hunting was popular among </a:t>
            </a:r>
            <a:r>
              <a:rPr lang="en-CA" b="1" dirty="0"/>
              <a:t>European Hunters</a:t>
            </a:r>
            <a:r>
              <a:rPr lang="en-CA" dirty="0"/>
              <a:t>. </a:t>
            </a:r>
            <a:r>
              <a:rPr lang="en-CA" b="1" dirty="0" smtClean="0"/>
              <a:t>Farmers </a:t>
            </a:r>
            <a:r>
              <a:rPr lang="en-CA" dirty="0"/>
              <a:t>would often shoot Bison if they went on their farmland.</a:t>
            </a:r>
          </a:p>
          <a:p>
            <a:pPr>
              <a:buFont typeface="Arial" panose="020B0604020202020204" pitchFamily="34" charset="0"/>
              <a:buChar char="•"/>
            </a:pPr>
            <a:r>
              <a:rPr lang="en-CA" dirty="0"/>
              <a:t>In the United States, the Army made </a:t>
            </a:r>
            <a:r>
              <a:rPr lang="en-CA" b="1" dirty="0"/>
              <a:t>hunting groups </a:t>
            </a:r>
            <a:r>
              <a:rPr lang="en-CA" dirty="0"/>
              <a:t>to kill herds of Bison as a way to starve out </a:t>
            </a:r>
            <a:r>
              <a:rPr lang="en-CA" b="1" dirty="0"/>
              <a:t>I</a:t>
            </a:r>
            <a:r>
              <a:rPr lang="en-CA" b="1" dirty="0" smtClean="0"/>
              <a:t>ndigenous </a:t>
            </a:r>
            <a:r>
              <a:rPr lang="en-CA" b="1" dirty="0"/>
              <a:t>peoples</a:t>
            </a:r>
            <a:r>
              <a:rPr lang="en-CA" dirty="0"/>
              <a:t>.</a:t>
            </a:r>
            <a:br>
              <a:rPr lang="en-CA" dirty="0"/>
            </a:br>
            <a:endParaRPr lang="en-CA" dirty="0"/>
          </a:p>
          <a:p>
            <a:pPr>
              <a:buFont typeface="Arial" panose="020B0604020202020204" pitchFamily="34" charset="0"/>
              <a:buChar char="•"/>
            </a:pPr>
            <a:r>
              <a:rPr lang="en-CA" dirty="0"/>
              <a:t>Medicine and Education</a:t>
            </a:r>
          </a:p>
          <a:p>
            <a:pPr lvl="1">
              <a:buFont typeface="Arial" panose="020B0604020202020204" pitchFamily="34" charset="0"/>
              <a:buChar char="•"/>
            </a:pPr>
            <a:r>
              <a:rPr lang="en-CA" dirty="0"/>
              <a:t>Indigenous peoples knew that as Canada was changing, </a:t>
            </a:r>
            <a:r>
              <a:rPr lang="en-CA" dirty="0" smtClean="0"/>
              <a:t>they had to adapt</a:t>
            </a:r>
            <a:r>
              <a:rPr lang="en-CA" dirty="0" smtClean="0"/>
              <a:t>.</a:t>
            </a:r>
            <a:endParaRPr lang="en-CA" dirty="0"/>
          </a:p>
          <a:p>
            <a:pPr lvl="1">
              <a:buFont typeface="Arial" panose="020B0604020202020204" pitchFamily="34" charset="0"/>
              <a:buChar char="•"/>
            </a:pPr>
            <a:r>
              <a:rPr lang="en-CA" dirty="0"/>
              <a:t>Education was going to provide their children with the ability to read, write, and act as interpreters between the </a:t>
            </a:r>
            <a:r>
              <a:rPr lang="en-CA" b="1" dirty="0"/>
              <a:t>two Nations</a:t>
            </a:r>
            <a:r>
              <a:rPr lang="en-CA" dirty="0"/>
              <a:t>.</a:t>
            </a:r>
          </a:p>
        </p:txBody>
      </p:sp>
      <p:sp>
        <p:nvSpPr>
          <p:cNvPr id="73" name="Rectangle 72">
            <a:extLst>
              <a:ext uri="{FF2B5EF4-FFF2-40B4-BE49-F238E27FC236}">
                <a16:creationId xmlns:a16="http://schemas.microsoft.com/office/drawing/2014/main" id="{C672EAF5-5470-4BA7-B932-B6C0D09E7F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94620B5C-0452-4C14-93BC-D29D4DD203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9289358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8A130-D1B9-4485-9B53-8CEF133385DB}"/>
              </a:ext>
            </a:extLst>
          </p:cNvPr>
          <p:cNvSpPr>
            <a:spLocks noGrp="1"/>
          </p:cNvSpPr>
          <p:nvPr>
            <p:ph type="title"/>
          </p:nvPr>
        </p:nvSpPr>
        <p:spPr/>
        <p:txBody>
          <a:bodyPr/>
          <a:lstStyle/>
          <a:p>
            <a:endParaRPr lang="en-CA"/>
          </a:p>
        </p:txBody>
      </p:sp>
      <p:pic>
        <p:nvPicPr>
          <p:cNvPr id="5" name="Online Media 4" title="Bury My Heart At Wounded Knee - Battle Of Little Bighorn June 25￢ﾀﾓ26, 1876.">
            <a:hlinkClick r:id="" action="ppaction://media"/>
            <a:extLst>
              <a:ext uri="{FF2B5EF4-FFF2-40B4-BE49-F238E27FC236}">
                <a16:creationId xmlns:a16="http://schemas.microsoft.com/office/drawing/2014/main" id="{99ACBC23-5A83-4EB0-8764-2A8CA464AA7A}"/>
              </a:ext>
            </a:extLst>
          </p:cNvPr>
          <p:cNvPicPr>
            <a:picLocks noGrp="1" noRot="1" noChangeAspect="1"/>
          </p:cNvPicPr>
          <p:nvPr>
            <p:ph idx="1"/>
            <a:videoFile r:link="rId1"/>
          </p:nvPr>
        </p:nvPicPr>
        <p:blipFill>
          <a:blip r:embed="rId3"/>
          <a:stretch>
            <a:fillRect/>
          </a:stretch>
        </p:blipFill>
        <p:spPr>
          <a:xfrm>
            <a:off x="0" y="169"/>
            <a:ext cx="12192000" cy="6857831"/>
          </a:xfrm>
          <a:prstGeom prst="rect">
            <a:avLst/>
          </a:prstGeom>
        </p:spPr>
      </p:pic>
    </p:spTree>
    <p:extLst>
      <p:ext uri="{BB962C8B-B14F-4D97-AF65-F5344CB8AC3E}">
        <p14:creationId xmlns:p14="http://schemas.microsoft.com/office/powerpoint/2010/main" val="1858857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B4688-45FA-480F-AE4B-E6D97E50F5D0}"/>
              </a:ext>
            </a:extLst>
          </p:cNvPr>
          <p:cNvSpPr>
            <a:spLocks noGrp="1"/>
          </p:cNvSpPr>
          <p:nvPr>
            <p:ph type="title"/>
          </p:nvPr>
        </p:nvSpPr>
        <p:spPr/>
        <p:txBody>
          <a:bodyPr/>
          <a:lstStyle/>
          <a:p>
            <a:r>
              <a:rPr lang="en-CA" dirty="0"/>
              <a:t>American Expansion and conflict</a:t>
            </a:r>
          </a:p>
        </p:txBody>
      </p:sp>
      <p:sp>
        <p:nvSpPr>
          <p:cNvPr id="3" name="Content Placeholder 2">
            <a:extLst>
              <a:ext uri="{FF2B5EF4-FFF2-40B4-BE49-F238E27FC236}">
                <a16:creationId xmlns:a16="http://schemas.microsoft.com/office/drawing/2014/main" id="{8B697514-3E09-4415-A056-CE31E97A683C}"/>
              </a:ext>
            </a:extLst>
          </p:cNvPr>
          <p:cNvSpPr>
            <a:spLocks noGrp="1"/>
          </p:cNvSpPr>
          <p:nvPr>
            <p:ph idx="1"/>
          </p:nvPr>
        </p:nvSpPr>
        <p:spPr>
          <a:xfrm>
            <a:off x="1097280" y="2325440"/>
            <a:ext cx="5431339" cy="4023360"/>
          </a:xfrm>
        </p:spPr>
        <p:txBody>
          <a:bodyPr/>
          <a:lstStyle/>
          <a:p>
            <a:r>
              <a:rPr lang="en-CA" dirty="0"/>
              <a:t>After the end of the civil war in 1865, the </a:t>
            </a:r>
            <a:r>
              <a:rPr lang="en-CA" b="1" dirty="0"/>
              <a:t>American Government </a:t>
            </a:r>
            <a:r>
              <a:rPr lang="en-CA" dirty="0"/>
              <a:t>took an aggressive policy against </a:t>
            </a:r>
            <a:r>
              <a:rPr lang="en-CA" b="1" dirty="0"/>
              <a:t>American indigenous peoples.</a:t>
            </a:r>
          </a:p>
          <a:p>
            <a:endParaRPr lang="en-CA" b="1" dirty="0"/>
          </a:p>
          <a:p>
            <a:r>
              <a:rPr lang="en-CA" dirty="0"/>
              <a:t>Both the </a:t>
            </a:r>
            <a:r>
              <a:rPr lang="en-CA" b="1" dirty="0"/>
              <a:t>Canadian Government</a:t>
            </a:r>
            <a:r>
              <a:rPr lang="en-CA" dirty="0"/>
              <a:t> and </a:t>
            </a:r>
            <a:r>
              <a:rPr lang="en-CA" b="1" dirty="0"/>
              <a:t>First Nations </a:t>
            </a:r>
            <a:r>
              <a:rPr lang="en-CA" dirty="0"/>
              <a:t>understood that to prevent another conflict, and later another </a:t>
            </a:r>
            <a:r>
              <a:rPr lang="en-CA" b="1" dirty="0"/>
              <a:t>resistance</a:t>
            </a:r>
            <a:r>
              <a:rPr lang="en-CA" dirty="0"/>
              <a:t>, there needed to be a clear relationship between them.</a:t>
            </a:r>
          </a:p>
        </p:txBody>
      </p:sp>
      <p:pic>
        <p:nvPicPr>
          <p:cNvPr id="9218" name="Picture 2" descr="Image result for american indian wars">
            <a:extLst>
              <a:ext uri="{FF2B5EF4-FFF2-40B4-BE49-F238E27FC236}">
                <a16:creationId xmlns:a16="http://schemas.microsoft.com/office/drawing/2014/main" id="{EDDB83DE-8999-4E0E-8E7B-95D50FFA5D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9049" y="1987425"/>
            <a:ext cx="3719054" cy="2349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3924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19277"/>
            <a:ext cx="10058400" cy="1609344"/>
          </a:xfrm>
        </p:spPr>
        <p:txBody>
          <a:bodyPr/>
          <a:lstStyle/>
          <a:p>
            <a:r>
              <a:rPr lang="en-CA" dirty="0"/>
              <a:t>Changes in the nineteenth century</a:t>
            </a:r>
            <a:endParaRPr lang="fr-CA" dirty="0"/>
          </a:p>
        </p:txBody>
      </p:sp>
      <p:sp>
        <p:nvSpPr>
          <p:cNvPr id="3" name="Content Placeholder 2"/>
          <p:cNvSpPr>
            <a:spLocks noGrp="1"/>
          </p:cNvSpPr>
          <p:nvPr>
            <p:ph idx="1"/>
          </p:nvPr>
        </p:nvSpPr>
        <p:spPr>
          <a:xfrm>
            <a:off x="668446" y="1828621"/>
            <a:ext cx="11087609" cy="4615819"/>
          </a:xfrm>
        </p:spPr>
        <p:txBody>
          <a:bodyPr>
            <a:normAutofit/>
          </a:bodyPr>
          <a:lstStyle/>
          <a:p>
            <a:pPr algn="ctr"/>
            <a:r>
              <a:rPr lang="en-US" sz="2800" dirty="0"/>
              <a:t>The decline of the fur trade </a:t>
            </a:r>
          </a:p>
          <a:p>
            <a:pPr algn="ctr"/>
            <a:r>
              <a:rPr lang="en-US" sz="2800" dirty="0"/>
              <a:t>Expansion of Canada</a:t>
            </a:r>
          </a:p>
          <a:p>
            <a:pPr algn="ctr"/>
            <a:r>
              <a:rPr lang="en-US" sz="2800" dirty="0"/>
              <a:t>Immigration</a:t>
            </a:r>
          </a:p>
          <a:p>
            <a:pPr algn="ctr">
              <a:spcAft>
                <a:spcPts val="1200"/>
              </a:spcAft>
            </a:pPr>
            <a:r>
              <a:rPr lang="en-US" sz="2800" dirty="0"/>
              <a:t>Industrialization/Economic growth </a:t>
            </a:r>
          </a:p>
          <a:p>
            <a:pPr marL="0" indent="0" algn="ctr">
              <a:buNone/>
            </a:pPr>
            <a:endParaRPr lang="en-US" sz="2800" dirty="0"/>
          </a:p>
          <a:p>
            <a:pPr marL="0" indent="0" algn="ctr">
              <a:buNone/>
            </a:pPr>
            <a:r>
              <a:rPr lang="en-US" sz="2800" dirty="0"/>
              <a:t>Changed the relationship between Indigenous Peoples and Europeans. </a:t>
            </a:r>
          </a:p>
          <a:p>
            <a:pPr algn="ctr"/>
            <a:endParaRPr lang="fr-CA" dirty="0"/>
          </a:p>
        </p:txBody>
      </p:sp>
      <p:sp>
        <p:nvSpPr>
          <p:cNvPr id="4" name="Arrow: Down 3">
            <a:extLst>
              <a:ext uri="{FF2B5EF4-FFF2-40B4-BE49-F238E27FC236}">
                <a16:creationId xmlns:a16="http://schemas.microsoft.com/office/drawing/2014/main" id="{2CED7A9A-AD03-4149-AEB0-409E3AC8D724}"/>
              </a:ext>
            </a:extLst>
          </p:cNvPr>
          <p:cNvSpPr/>
          <p:nvPr/>
        </p:nvSpPr>
        <p:spPr>
          <a:xfrm>
            <a:off x="5838684" y="4136530"/>
            <a:ext cx="747132" cy="5129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074" name="Picture 2" descr="Image result for fur trade">
            <a:extLst>
              <a:ext uri="{FF2B5EF4-FFF2-40B4-BE49-F238E27FC236}">
                <a16:creationId xmlns:a16="http://schemas.microsoft.com/office/drawing/2014/main" id="{A65328B6-834A-4ADE-8204-A0327D1787B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0578" y="2428567"/>
            <a:ext cx="2938230" cy="179346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death of the buffalo">
            <a:extLst>
              <a:ext uri="{FF2B5EF4-FFF2-40B4-BE49-F238E27FC236}">
                <a16:creationId xmlns:a16="http://schemas.microsoft.com/office/drawing/2014/main" id="{A5CCEA29-20AB-4B40-9DB8-C674092FD43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5645" y="2094271"/>
            <a:ext cx="2888277" cy="2259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8385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21B8B89-865E-45AE-9093-67EC4C9CA409}"/>
              </a:ext>
            </a:extLst>
          </p:cNvPr>
          <p:cNvSpPr>
            <a:spLocks noGrp="1"/>
          </p:cNvSpPr>
          <p:nvPr>
            <p:ph type="title"/>
          </p:nvPr>
        </p:nvSpPr>
        <p:spPr/>
        <p:txBody>
          <a:bodyPr/>
          <a:lstStyle/>
          <a:p>
            <a:r>
              <a:rPr lang="en-CA" dirty="0"/>
              <a:t>Change in treaties</a:t>
            </a:r>
            <a:endParaRPr lang="fr-CA" dirty="0"/>
          </a:p>
        </p:txBody>
      </p:sp>
      <p:sp>
        <p:nvSpPr>
          <p:cNvPr id="3" name="Content Placeholder 2"/>
          <p:cNvSpPr>
            <a:spLocks noGrp="1"/>
          </p:cNvSpPr>
          <p:nvPr>
            <p:ph idx="1"/>
          </p:nvPr>
        </p:nvSpPr>
        <p:spPr>
          <a:xfrm>
            <a:off x="441782" y="2078454"/>
            <a:ext cx="11326149" cy="4779545"/>
          </a:xfrm>
        </p:spPr>
        <p:txBody>
          <a:bodyPr>
            <a:normAutofit/>
          </a:bodyPr>
          <a:lstStyle/>
          <a:p>
            <a:r>
              <a:rPr lang="en-CA" sz="2800" dirty="0"/>
              <a:t>Based on the changing relationship, treaties changed too.</a:t>
            </a:r>
          </a:p>
          <a:p>
            <a:r>
              <a:rPr lang="en-CA" sz="2800" b="1" dirty="0"/>
              <a:t>Peace and Friendship Treaties </a:t>
            </a:r>
            <a:r>
              <a:rPr lang="en-CA" sz="2800" dirty="0"/>
              <a:t>– living together in the same territory</a:t>
            </a:r>
          </a:p>
          <a:p>
            <a:pPr marL="0" indent="0">
              <a:buNone/>
            </a:pPr>
            <a:endParaRPr lang="en-CA" sz="2800" dirty="0"/>
          </a:p>
          <a:p>
            <a:pPr marL="0" indent="0">
              <a:buNone/>
            </a:pPr>
            <a:r>
              <a:rPr lang="en-CA" sz="2800" dirty="0"/>
              <a:t>  </a:t>
            </a:r>
            <a:r>
              <a:rPr lang="en-CA" sz="2800" b="1" dirty="0"/>
              <a:t>19</a:t>
            </a:r>
            <a:r>
              <a:rPr lang="en-CA" sz="2800" b="1" baseline="30000" dirty="0"/>
              <a:t>th</a:t>
            </a:r>
            <a:r>
              <a:rPr lang="en-CA" sz="2800" b="1" dirty="0"/>
              <a:t> century treaties </a:t>
            </a:r>
            <a:r>
              <a:rPr lang="en-CA" sz="2800" dirty="0"/>
              <a:t>– Making a deal with Indigenous groups for use of the land and resources.</a:t>
            </a:r>
          </a:p>
          <a:p>
            <a:pPr marL="0" indent="0">
              <a:buNone/>
            </a:pPr>
            <a:endParaRPr lang="en-CA" sz="2800" dirty="0"/>
          </a:p>
          <a:p>
            <a:r>
              <a:rPr lang="en-CA" sz="2800" dirty="0"/>
              <a:t>The </a:t>
            </a:r>
            <a:r>
              <a:rPr lang="en-CA" sz="2800" b="1" dirty="0"/>
              <a:t>government </a:t>
            </a:r>
            <a:r>
              <a:rPr lang="en-CA" sz="2800" dirty="0"/>
              <a:t>needed more land for </a:t>
            </a:r>
            <a:r>
              <a:rPr lang="en-CA" sz="2800" b="1" dirty="0"/>
              <a:t>farming</a:t>
            </a:r>
            <a:r>
              <a:rPr lang="en-CA" sz="2800" dirty="0"/>
              <a:t> and </a:t>
            </a:r>
            <a:r>
              <a:rPr lang="en-CA" sz="2800" b="1" dirty="0"/>
              <a:t>immigration.</a:t>
            </a:r>
            <a:endParaRPr lang="fr-CA" sz="2800" b="1" dirty="0"/>
          </a:p>
        </p:txBody>
      </p:sp>
      <p:sp>
        <p:nvSpPr>
          <p:cNvPr id="2" name="Arrow: Down 1">
            <a:extLst>
              <a:ext uri="{FF2B5EF4-FFF2-40B4-BE49-F238E27FC236}">
                <a16:creationId xmlns:a16="http://schemas.microsoft.com/office/drawing/2014/main" id="{52AA0476-B363-413D-84E5-0907637FAC5A}"/>
              </a:ext>
            </a:extLst>
          </p:cNvPr>
          <p:cNvSpPr/>
          <p:nvPr/>
        </p:nvSpPr>
        <p:spPr>
          <a:xfrm>
            <a:off x="4955602" y="3144644"/>
            <a:ext cx="1170878" cy="5687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992448551"/>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TotalTime>
  <Words>1143</Words>
  <Application>Microsoft Office PowerPoint</Application>
  <PresentationFormat>Widescreen</PresentationFormat>
  <Paragraphs>99</Paragraphs>
  <Slides>23</Slides>
  <Notes>2</Notes>
  <HiddenSlides>0</HiddenSlides>
  <MMClips>4</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Retrospect</vt:lpstr>
      <vt:lpstr>Indigenous Peoples after Confederation</vt:lpstr>
      <vt:lpstr>What does “We are all Treaty People” Means?</vt:lpstr>
      <vt:lpstr>PowerPoint Presentation</vt:lpstr>
      <vt:lpstr>Peace and Friendship Treaties</vt:lpstr>
      <vt:lpstr>Why did the First Nations enter into the Treaties?</vt:lpstr>
      <vt:lpstr>PowerPoint Presentation</vt:lpstr>
      <vt:lpstr>American Expansion and conflict</vt:lpstr>
      <vt:lpstr>Changes in the nineteenth century</vt:lpstr>
      <vt:lpstr>Change in treaties</vt:lpstr>
      <vt:lpstr>Métis and Inuit Peoples</vt:lpstr>
      <vt:lpstr>The Numbered Treaties</vt:lpstr>
      <vt:lpstr>PowerPoint Presentation</vt:lpstr>
      <vt:lpstr>PowerPoint Presentation</vt:lpstr>
      <vt:lpstr>PowerPoint Presentation</vt:lpstr>
      <vt:lpstr>The importance of Treaties</vt:lpstr>
      <vt:lpstr>Land Disputes were still an issue</vt:lpstr>
      <vt:lpstr>PowerPoint Presentation</vt:lpstr>
      <vt:lpstr>Creation of Reserves</vt:lpstr>
      <vt:lpstr>Examples of Manitoba Reserves</vt:lpstr>
      <vt:lpstr>Crown Land and Reservations</vt:lpstr>
      <vt:lpstr>The troubles with treaty obligations</vt:lpstr>
      <vt:lpstr>Lets look at a Manitoba example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Indigenous Peoples after Confederation</dc:title>
  <dc:creator>Mr. Matthew Sheldon Kobewka</dc:creator>
  <cp:lastModifiedBy>Kerri Martin</cp:lastModifiedBy>
  <cp:revision>9</cp:revision>
  <dcterms:created xsi:type="dcterms:W3CDTF">2019-11-28T14:16:38Z</dcterms:created>
  <dcterms:modified xsi:type="dcterms:W3CDTF">2019-11-29T15:39:31Z</dcterms:modified>
</cp:coreProperties>
</file>