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2" r:id="rId2"/>
    <p:sldId id="269" r:id="rId3"/>
    <p:sldId id="284" r:id="rId4"/>
    <p:sldId id="268" r:id="rId5"/>
    <p:sldId id="273" r:id="rId6"/>
    <p:sldId id="279" r:id="rId7"/>
    <p:sldId id="280" r:id="rId8"/>
    <p:sldId id="281" r:id="rId9"/>
    <p:sldId id="283" r:id="rId10"/>
    <p:sldId id="282" r:id="rId11"/>
    <p:sldId id="285" r:id="rId12"/>
    <p:sldId id="286" r:id="rId13"/>
    <p:sldId id="287" r:id="rId14"/>
    <p:sldId id="290" r:id="rId15"/>
    <p:sldId id="288" r:id="rId16"/>
    <p:sldId id="289" r:id="rId17"/>
    <p:sldId id="291" r:id="rId18"/>
    <p:sldId id="292" r:id="rId19"/>
    <p:sldId id="293" r:id="rId20"/>
    <p:sldId id="294" r:id="rId21"/>
    <p:sldId id="29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79C0B0D-A5C2-46F4-98AB-F7270587CC70}"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31D10-6215-4F58-A8B1-6CD95E4E2744}"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62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C0B0D-A5C2-46F4-98AB-F7270587CC70}"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31D10-6215-4F58-A8B1-6CD95E4E2744}" type="slidenum">
              <a:rPr lang="en-CA" smtClean="0"/>
              <a:t>‹#›</a:t>
            </a:fld>
            <a:endParaRPr lang="en-CA"/>
          </a:p>
        </p:txBody>
      </p:sp>
    </p:spTree>
    <p:extLst>
      <p:ext uri="{BB962C8B-B14F-4D97-AF65-F5344CB8AC3E}">
        <p14:creationId xmlns:p14="http://schemas.microsoft.com/office/powerpoint/2010/main" val="16269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C0B0D-A5C2-46F4-98AB-F7270587CC70}"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31D10-6215-4F58-A8B1-6CD95E4E2744}"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24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C0B0D-A5C2-46F4-98AB-F7270587CC70}"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31D10-6215-4F58-A8B1-6CD95E4E2744}" type="slidenum">
              <a:rPr lang="en-CA" smtClean="0"/>
              <a:t>‹#›</a:t>
            </a:fld>
            <a:endParaRPr lang="en-CA"/>
          </a:p>
        </p:txBody>
      </p:sp>
    </p:spTree>
    <p:extLst>
      <p:ext uri="{BB962C8B-B14F-4D97-AF65-F5344CB8AC3E}">
        <p14:creationId xmlns:p14="http://schemas.microsoft.com/office/powerpoint/2010/main" val="105383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9C0B0D-A5C2-46F4-98AB-F7270587CC70}"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31D10-6215-4F58-A8B1-6CD95E4E2744}"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86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9C0B0D-A5C2-46F4-98AB-F7270587CC70}" type="datetimeFigureOut">
              <a:rPr lang="en-CA" smtClean="0"/>
              <a:t>2019-12-12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31D10-6215-4F58-A8B1-6CD95E4E2744}" type="slidenum">
              <a:rPr lang="en-CA" smtClean="0"/>
              <a:t>‹#›</a:t>
            </a:fld>
            <a:endParaRPr lang="en-CA"/>
          </a:p>
        </p:txBody>
      </p:sp>
    </p:spTree>
    <p:extLst>
      <p:ext uri="{BB962C8B-B14F-4D97-AF65-F5344CB8AC3E}">
        <p14:creationId xmlns:p14="http://schemas.microsoft.com/office/powerpoint/2010/main" val="356833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9C0B0D-A5C2-46F4-98AB-F7270587CC70}" type="datetimeFigureOut">
              <a:rPr lang="en-CA" smtClean="0"/>
              <a:t>2019-12-12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B31D10-6215-4F58-A8B1-6CD95E4E2744}" type="slidenum">
              <a:rPr lang="en-CA" smtClean="0"/>
              <a:t>‹#›</a:t>
            </a:fld>
            <a:endParaRPr lang="en-CA"/>
          </a:p>
        </p:txBody>
      </p:sp>
    </p:spTree>
    <p:extLst>
      <p:ext uri="{BB962C8B-B14F-4D97-AF65-F5344CB8AC3E}">
        <p14:creationId xmlns:p14="http://schemas.microsoft.com/office/powerpoint/2010/main" val="223396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9C0B0D-A5C2-46F4-98AB-F7270587CC70}" type="datetimeFigureOut">
              <a:rPr lang="en-CA" smtClean="0"/>
              <a:t>2019-12-12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B31D10-6215-4F58-A8B1-6CD95E4E2744}" type="slidenum">
              <a:rPr lang="en-CA" smtClean="0"/>
              <a:t>‹#›</a:t>
            </a:fld>
            <a:endParaRPr lang="en-CA"/>
          </a:p>
        </p:txBody>
      </p:sp>
    </p:spTree>
    <p:extLst>
      <p:ext uri="{BB962C8B-B14F-4D97-AF65-F5344CB8AC3E}">
        <p14:creationId xmlns:p14="http://schemas.microsoft.com/office/powerpoint/2010/main" val="15519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C0B0D-A5C2-46F4-98AB-F7270587CC70}" type="datetimeFigureOut">
              <a:rPr lang="en-CA" smtClean="0"/>
              <a:t>2019-12-12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B31D10-6215-4F58-A8B1-6CD95E4E2744}" type="slidenum">
              <a:rPr lang="en-CA" smtClean="0"/>
              <a:t>‹#›</a:t>
            </a:fld>
            <a:endParaRPr lang="en-CA"/>
          </a:p>
        </p:txBody>
      </p:sp>
    </p:spTree>
    <p:extLst>
      <p:ext uri="{BB962C8B-B14F-4D97-AF65-F5344CB8AC3E}">
        <p14:creationId xmlns:p14="http://schemas.microsoft.com/office/powerpoint/2010/main" val="176659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9C0B0D-A5C2-46F4-98AB-F7270587CC70}" type="datetimeFigureOut">
              <a:rPr lang="en-CA" smtClean="0"/>
              <a:t>2019-12-12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31D10-6215-4F58-A8B1-6CD95E4E2744}" type="slidenum">
              <a:rPr lang="en-CA" smtClean="0"/>
              <a:t>‹#›</a:t>
            </a:fld>
            <a:endParaRPr lang="en-CA"/>
          </a:p>
        </p:txBody>
      </p:sp>
    </p:spTree>
    <p:extLst>
      <p:ext uri="{BB962C8B-B14F-4D97-AF65-F5344CB8AC3E}">
        <p14:creationId xmlns:p14="http://schemas.microsoft.com/office/powerpoint/2010/main" val="320209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9C0B0D-A5C2-46F4-98AB-F7270587CC70}" type="datetimeFigureOut">
              <a:rPr lang="en-CA" smtClean="0"/>
              <a:t>2019-12-12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31D10-6215-4F58-A8B1-6CD95E4E2744}"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04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9C0B0D-A5C2-46F4-98AB-F7270587CC70}" type="datetimeFigureOut">
              <a:rPr lang="en-CA" smtClean="0"/>
              <a:t>2019-12-12</a:t>
            </a:fld>
            <a:endParaRPr lang="en-CA"/>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B31D10-6215-4F58-A8B1-6CD95E4E2744}"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6024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B735-A69F-4A06-A222-F84F651AD73E}"/>
              </a:ext>
            </a:extLst>
          </p:cNvPr>
          <p:cNvSpPr>
            <a:spLocks noGrp="1"/>
          </p:cNvSpPr>
          <p:nvPr>
            <p:ph type="ctrTitle"/>
          </p:nvPr>
        </p:nvSpPr>
        <p:spPr/>
        <p:txBody>
          <a:bodyPr/>
          <a:lstStyle/>
          <a:p>
            <a:r>
              <a:rPr lang="en-CA" dirty="0"/>
              <a:t>Final Project: Photo Essay</a:t>
            </a:r>
          </a:p>
        </p:txBody>
      </p:sp>
      <p:sp>
        <p:nvSpPr>
          <p:cNvPr id="3" name="Subtitle 2">
            <a:extLst>
              <a:ext uri="{FF2B5EF4-FFF2-40B4-BE49-F238E27FC236}">
                <a16:creationId xmlns:a16="http://schemas.microsoft.com/office/drawing/2014/main" id="{48A2A0B0-9851-4746-B749-9F5EFCD86D0C}"/>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067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3D4E79-5ED3-4366-A9BF-03E4036F623A}"/>
              </a:ext>
            </a:extLst>
          </p:cNvPr>
          <p:cNvSpPr/>
          <p:nvPr/>
        </p:nvSpPr>
        <p:spPr>
          <a:xfrm>
            <a:off x="1372098" y="5545645"/>
            <a:ext cx="9805975" cy="923330"/>
          </a:xfrm>
          <a:prstGeom prst="rect">
            <a:avLst/>
          </a:prstGeom>
        </p:spPr>
        <p:txBody>
          <a:bodyPr wrap="square">
            <a:spAutoFit/>
          </a:bodyPr>
          <a:lstStyle/>
          <a:p>
            <a:r>
              <a:rPr lang="en-CA" dirty="0"/>
              <a:t>As the war progressed, gas attacks became a constant threat to both soldiers and animals. Gas masks were developed to protect horses from gas attacks, but the chemicals would still cause burns to their skin. Pictured here is a Canadian soldier in the Veterinary Corps, demonstrating his equipment.</a:t>
            </a:r>
          </a:p>
        </p:txBody>
      </p:sp>
      <p:sp>
        <p:nvSpPr>
          <p:cNvPr id="5" name="Title 1">
            <a:extLst>
              <a:ext uri="{FF2B5EF4-FFF2-40B4-BE49-F238E27FC236}">
                <a16:creationId xmlns:a16="http://schemas.microsoft.com/office/drawing/2014/main" id="{7E0B0613-72D1-4531-A421-99BAA6E5FF07}"/>
              </a:ext>
            </a:extLst>
          </p:cNvPr>
          <p:cNvSpPr>
            <a:spLocks noGrp="1"/>
          </p:cNvSpPr>
          <p:nvPr>
            <p:ph type="title"/>
          </p:nvPr>
        </p:nvSpPr>
        <p:spPr>
          <a:xfrm>
            <a:off x="1024128" y="389025"/>
            <a:ext cx="9720072" cy="1499616"/>
          </a:xfrm>
        </p:spPr>
        <p:txBody>
          <a:bodyPr/>
          <a:lstStyle/>
          <a:p>
            <a:r>
              <a:rPr lang="en-CA" dirty="0"/>
              <a:t>Horses in the fight</a:t>
            </a:r>
          </a:p>
        </p:txBody>
      </p:sp>
      <p:pic>
        <p:nvPicPr>
          <p:cNvPr id="4098" name="Picture 2" descr="Protecting Soldiers and Horses">
            <a:extLst>
              <a:ext uri="{FF2B5EF4-FFF2-40B4-BE49-F238E27FC236}">
                <a16:creationId xmlns:a16="http://schemas.microsoft.com/office/drawing/2014/main" id="{72E11596-2B31-4128-8D39-8458FB7A498F}"/>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3777450" y="1594861"/>
            <a:ext cx="4637099" cy="366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8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EC82-6521-4188-9F81-A7B5D923B439}"/>
              </a:ext>
            </a:extLst>
          </p:cNvPr>
          <p:cNvSpPr>
            <a:spLocks noGrp="1"/>
          </p:cNvSpPr>
          <p:nvPr>
            <p:ph type="title"/>
          </p:nvPr>
        </p:nvSpPr>
        <p:spPr/>
        <p:txBody>
          <a:bodyPr/>
          <a:lstStyle/>
          <a:p>
            <a:r>
              <a:rPr lang="en-CA" dirty="0"/>
              <a:t>Battlefield mascots</a:t>
            </a:r>
          </a:p>
        </p:txBody>
      </p:sp>
      <p:sp>
        <p:nvSpPr>
          <p:cNvPr id="3" name="Content Placeholder 2">
            <a:extLst>
              <a:ext uri="{FF2B5EF4-FFF2-40B4-BE49-F238E27FC236}">
                <a16:creationId xmlns:a16="http://schemas.microsoft.com/office/drawing/2014/main" id="{BB395038-539E-4292-9FFB-6A02DBA1D62B}"/>
              </a:ext>
            </a:extLst>
          </p:cNvPr>
          <p:cNvSpPr>
            <a:spLocks noGrp="1"/>
          </p:cNvSpPr>
          <p:nvPr>
            <p:ph idx="1"/>
          </p:nvPr>
        </p:nvSpPr>
        <p:spPr>
          <a:xfrm>
            <a:off x="1131704" y="5191739"/>
            <a:ext cx="9720071" cy="1499617"/>
          </a:xfrm>
        </p:spPr>
        <p:txBody>
          <a:bodyPr/>
          <a:lstStyle/>
          <a:p>
            <a:pPr algn="ctr"/>
            <a:r>
              <a:rPr lang="en-CA" dirty="0"/>
              <a:t>As the war dragged on, pets became a common sight in Canadian trenches. Small dogs and cats were most common, and having a pet around would help cope with the harsh conditions of trench warfare. Pictured here is </a:t>
            </a:r>
            <a:r>
              <a:rPr lang="en-CA" dirty="0" err="1"/>
              <a:t>Gibby</a:t>
            </a:r>
            <a:r>
              <a:rPr lang="en-CA" dirty="0"/>
              <a:t>, a Canadian Mascot who survived multiple gas attacks.</a:t>
            </a:r>
          </a:p>
        </p:txBody>
      </p:sp>
      <p:pic>
        <p:nvPicPr>
          <p:cNvPr id="4" name="Picture 2" descr="Image result for canadian dog mascot&quot;">
            <a:extLst>
              <a:ext uri="{FF2B5EF4-FFF2-40B4-BE49-F238E27FC236}">
                <a16:creationId xmlns:a16="http://schemas.microsoft.com/office/drawing/2014/main" id="{C9EA5DDE-C18E-446D-88BB-0D9210EC0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701" y="1821997"/>
            <a:ext cx="3411896" cy="321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3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4B4C-9B64-4271-BDE7-844D1CFF19E4}"/>
              </a:ext>
            </a:extLst>
          </p:cNvPr>
          <p:cNvSpPr>
            <a:spLocks noGrp="1"/>
          </p:cNvSpPr>
          <p:nvPr>
            <p:ph type="title"/>
          </p:nvPr>
        </p:nvSpPr>
        <p:spPr>
          <a:xfrm>
            <a:off x="1024128" y="585216"/>
            <a:ext cx="9720072" cy="1028697"/>
          </a:xfrm>
        </p:spPr>
        <p:txBody>
          <a:bodyPr/>
          <a:lstStyle/>
          <a:p>
            <a:r>
              <a:rPr lang="en-CA" dirty="0"/>
              <a:t>Man’s best Friend</a:t>
            </a:r>
          </a:p>
        </p:txBody>
      </p:sp>
      <p:sp>
        <p:nvSpPr>
          <p:cNvPr id="3" name="Content Placeholder 2">
            <a:extLst>
              <a:ext uri="{FF2B5EF4-FFF2-40B4-BE49-F238E27FC236}">
                <a16:creationId xmlns:a16="http://schemas.microsoft.com/office/drawing/2014/main" id="{97FD717C-693E-47A3-BD52-2457822C1F53}"/>
              </a:ext>
            </a:extLst>
          </p:cNvPr>
          <p:cNvSpPr>
            <a:spLocks noGrp="1"/>
          </p:cNvSpPr>
          <p:nvPr>
            <p:ph idx="1"/>
          </p:nvPr>
        </p:nvSpPr>
        <p:spPr>
          <a:xfrm>
            <a:off x="1024128" y="5549152"/>
            <a:ext cx="9720071" cy="760207"/>
          </a:xfrm>
        </p:spPr>
        <p:txBody>
          <a:bodyPr>
            <a:normAutofit fontScale="92500" lnSpcReduction="20000"/>
          </a:bodyPr>
          <a:lstStyle/>
          <a:p>
            <a:r>
              <a:rPr lang="en-CA" dirty="0"/>
              <a:t>Soldiers suffering wounds from the battlefield could find a friendly face at the local hospital. Hospitals would take in stray dogs and puppy litters to comfort injured soldiers during their recovery.</a:t>
            </a:r>
          </a:p>
        </p:txBody>
      </p:sp>
      <p:pic>
        <p:nvPicPr>
          <p:cNvPr id="4" name="Picture 4" descr="Image result for canadian dog mascot&quot;">
            <a:extLst>
              <a:ext uri="{FF2B5EF4-FFF2-40B4-BE49-F238E27FC236}">
                <a16:creationId xmlns:a16="http://schemas.microsoft.com/office/drawing/2014/main" id="{A9BEA777-7F3D-4AE9-A3A4-BF2B06C47EA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37718" y="1764252"/>
            <a:ext cx="2592147" cy="36345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ounded soldiers with dog ww1 canada&quot;">
            <a:extLst>
              <a:ext uri="{FF2B5EF4-FFF2-40B4-BE49-F238E27FC236}">
                <a16:creationId xmlns:a16="http://schemas.microsoft.com/office/drawing/2014/main" id="{C3F809F8-6628-4123-B41A-7BD81A089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162" y="1764252"/>
            <a:ext cx="4581377" cy="363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8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BB7C-F36F-4E61-8BEE-43630B81508C}"/>
              </a:ext>
            </a:extLst>
          </p:cNvPr>
          <p:cNvSpPr>
            <a:spLocks noGrp="1"/>
          </p:cNvSpPr>
          <p:nvPr>
            <p:ph type="title"/>
          </p:nvPr>
        </p:nvSpPr>
        <p:spPr/>
        <p:txBody>
          <a:bodyPr/>
          <a:lstStyle/>
          <a:p>
            <a:r>
              <a:rPr lang="en-CA" dirty="0"/>
              <a:t>Oh bother…</a:t>
            </a:r>
          </a:p>
        </p:txBody>
      </p:sp>
      <p:sp>
        <p:nvSpPr>
          <p:cNvPr id="3" name="Content Placeholder 2">
            <a:extLst>
              <a:ext uri="{FF2B5EF4-FFF2-40B4-BE49-F238E27FC236}">
                <a16:creationId xmlns:a16="http://schemas.microsoft.com/office/drawing/2014/main" id="{9DA45A97-59C0-4242-BD70-93755747EA60}"/>
              </a:ext>
            </a:extLst>
          </p:cNvPr>
          <p:cNvSpPr>
            <a:spLocks noGrp="1"/>
          </p:cNvSpPr>
          <p:nvPr>
            <p:ph idx="1"/>
          </p:nvPr>
        </p:nvSpPr>
        <p:spPr>
          <a:xfrm>
            <a:off x="1024128" y="5099126"/>
            <a:ext cx="9720071" cy="1210234"/>
          </a:xfrm>
        </p:spPr>
        <p:txBody>
          <a:bodyPr>
            <a:normAutofit lnSpcReduction="10000"/>
          </a:bodyPr>
          <a:lstStyle/>
          <a:p>
            <a:r>
              <a:rPr lang="en-CA" dirty="0"/>
              <a:t>Some battlefield mascots were on the strange side. Pictured here is Sergeant Colbourn with </a:t>
            </a:r>
            <a:r>
              <a:rPr lang="en-CA" i="1" dirty="0"/>
              <a:t>Winnie, </a:t>
            </a:r>
            <a:r>
              <a:rPr lang="en-CA" dirty="0"/>
              <a:t>the Manitoban Black Bear cub who was adopted and quickly became the mascot for </a:t>
            </a:r>
            <a:r>
              <a:rPr lang="en-CA" i="1" dirty="0"/>
              <a:t>Fort Garry Horse Regiment</a:t>
            </a:r>
            <a:r>
              <a:rPr lang="en-CA" dirty="0"/>
              <a:t>. Winnie would inspire A.A. Milne to write </a:t>
            </a:r>
            <a:r>
              <a:rPr lang="en-CA" i="1" dirty="0"/>
              <a:t>Winnie the Pooh.</a:t>
            </a:r>
            <a:endParaRPr lang="en-CA" dirty="0"/>
          </a:p>
        </p:txBody>
      </p:sp>
      <p:pic>
        <p:nvPicPr>
          <p:cNvPr id="3074" name="Picture 2" descr="Harry Colebourn and Winnie. (">
            <a:extLst>
              <a:ext uri="{FF2B5EF4-FFF2-40B4-BE49-F238E27FC236}">
                <a16:creationId xmlns:a16="http://schemas.microsoft.com/office/drawing/2014/main" id="{A5604AEB-E386-4784-B4CA-7BB574929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413" y="1481866"/>
            <a:ext cx="2857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09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p:txBody>
          <a:bodyPr/>
          <a:lstStyle/>
          <a:p>
            <a:r>
              <a:rPr lang="en-CA" dirty="0" smtClean="0"/>
              <a:t>While the Great War had many great leaps in technology, animals were still front and centre in the fight. Whether it was in the combat roles of soldier rescue, bringing supplies through the muddy terrain of the front, or giving company to wounded and hopeless soldiers, you could be sure to find furry friends doing their part.</a:t>
            </a:r>
            <a:endParaRPr lang="en-CA" dirty="0"/>
          </a:p>
        </p:txBody>
      </p:sp>
    </p:spTree>
    <p:extLst>
      <p:ext uri="{BB962C8B-B14F-4D97-AF65-F5344CB8AC3E}">
        <p14:creationId xmlns:p14="http://schemas.microsoft.com/office/powerpoint/2010/main" val="99840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9719-4107-40B3-A2B4-9E602BA390EB}"/>
              </a:ext>
            </a:extLst>
          </p:cNvPr>
          <p:cNvSpPr>
            <a:spLocks noGrp="1"/>
          </p:cNvSpPr>
          <p:nvPr>
            <p:ph type="title"/>
          </p:nvPr>
        </p:nvSpPr>
        <p:spPr/>
        <p:txBody>
          <a:bodyPr/>
          <a:lstStyle/>
          <a:p>
            <a:r>
              <a:rPr lang="en-CA" dirty="0"/>
              <a:t>Works Cited</a:t>
            </a:r>
          </a:p>
        </p:txBody>
      </p:sp>
      <p:sp>
        <p:nvSpPr>
          <p:cNvPr id="3" name="Content Placeholder 2">
            <a:extLst>
              <a:ext uri="{FF2B5EF4-FFF2-40B4-BE49-F238E27FC236}">
                <a16:creationId xmlns:a16="http://schemas.microsoft.com/office/drawing/2014/main" id="{D241C4C7-EBF2-4D95-BCF0-47DE3ED8CF31}"/>
              </a:ext>
            </a:extLst>
          </p:cNvPr>
          <p:cNvSpPr>
            <a:spLocks noGrp="1"/>
          </p:cNvSpPr>
          <p:nvPr>
            <p:ph idx="1"/>
          </p:nvPr>
        </p:nvSpPr>
        <p:spPr>
          <a:xfrm>
            <a:off x="1104810" y="2249424"/>
            <a:ext cx="9720071" cy="4023360"/>
          </a:xfrm>
        </p:spPr>
        <p:txBody>
          <a:bodyPr>
            <a:normAutofit/>
          </a:bodyPr>
          <a:lstStyle/>
          <a:p>
            <a:r>
              <a:rPr lang="en-CA" sz="1400" dirty="0"/>
              <a:t>Image Number) MLA Citation</a:t>
            </a:r>
          </a:p>
          <a:p>
            <a:r>
              <a:rPr lang="en-CA" sz="1400" dirty="0"/>
              <a:t>1, 6) Author Unknown. </a:t>
            </a:r>
            <a:r>
              <a:rPr lang="en-CA" sz="1400" dirty="0" err="1"/>
              <a:t>Gibby</a:t>
            </a:r>
            <a:r>
              <a:rPr lang="en-CA" sz="1400" dirty="0"/>
              <a:t> the Canadian Mascot. London News Press. https://www.agefotostock.com/age/en/Stock-Images/Rights-Managed/MEV-10825981. Retrieved: December 06, 2019</a:t>
            </a:r>
          </a:p>
          <a:p>
            <a:r>
              <a:rPr lang="en-CA" sz="1400" dirty="0"/>
              <a:t>2, 7) Metcalf, G.. Man’s Best Friend. Canadian War Museum. https://www.warmuseum.ca/firstworldwar/objects-and-photos/photographs/life-at-the-front-photographs/mans-best-friend/?back=306. Retrieved: December 06, 2019.</a:t>
            </a:r>
          </a:p>
          <a:p>
            <a:r>
              <a:rPr lang="en-CA" sz="1400" dirty="0"/>
              <a:t>3,4) Knapp, J. Animals at War. Canada's Great War Album. https://greatwaralbum.ca/Great-War-Album/About-the-Great-War/Animals-in-war. Retrieved: December 06, 2019</a:t>
            </a:r>
          </a:p>
          <a:p>
            <a:r>
              <a:rPr lang="en-CA" sz="1400" dirty="0"/>
              <a:t>5,8) Metcalf, G. Life at the Front. Canadian War Museum. https://www.warmuseum.ca/firstworldwar/objects-and-photos/photographs/life-at-the-front-photographs/protecting-soldiers-and-horses/. Retrieved: December 07, 2019.</a:t>
            </a:r>
          </a:p>
          <a:p>
            <a:r>
              <a:rPr lang="en-CA" sz="1400" dirty="0"/>
              <a:t>9) </a:t>
            </a:r>
            <a:r>
              <a:rPr lang="en-CA" sz="1400" dirty="0" err="1"/>
              <a:t>Klien</a:t>
            </a:r>
            <a:r>
              <a:rPr lang="en-CA" sz="1400" dirty="0"/>
              <a:t>, C. The True Story of the Real Life Winnie the Pooh. History. https://www.history.com/news/the-true-story-of-the-real-life-winnie-the-pooh. Retrieved: December 09, 2019.</a:t>
            </a:r>
          </a:p>
          <a:p>
            <a:endParaRPr lang="en-CA" sz="1400" dirty="0"/>
          </a:p>
        </p:txBody>
      </p:sp>
    </p:spTree>
    <p:extLst>
      <p:ext uri="{BB962C8B-B14F-4D97-AF65-F5344CB8AC3E}">
        <p14:creationId xmlns:p14="http://schemas.microsoft.com/office/powerpoint/2010/main" val="282068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520E-1921-4D2C-84EC-8E1104F9F074}"/>
              </a:ext>
            </a:extLst>
          </p:cNvPr>
          <p:cNvSpPr>
            <a:spLocks noGrp="1"/>
          </p:cNvSpPr>
          <p:nvPr>
            <p:ph type="title"/>
          </p:nvPr>
        </p:nvSpPr>
        <p:spPr>
          <a:xfrm>
            <a:off x="1024128" y="585216"/>
            <a:ext cx="6066818" cy="1499616"/>
          </a:xfrm>
        </p:spPr>
        <p:txBody>
          <a:bodyPr>
            <a:normAutofit/>
          </a:bodyPr>
          <a:lstStyle/>
          <a:p>
            <a:r>
              <a:rPr lang="en-CA" dirty="0"/>
              <a:t>What you need to do now</a:t>
            </a:r>
          </a:p>
        </p:txBody>
      </p:sp>
      <p:sp>
        <p:nvSpPr>
          <p:cNvPr id="3" name="Content Placeholder 2">
            <a:extLst>
              <a:ext uri="{FF2B5EF4-FFF2-40B4-BE49-F238E27FC236}">
                <a16:creationId xmlns:a16="http://schemas.microsoft.com/office/drawing/2014/main" id="{A50064A7-8CB7-4C1E-A6D7-575A06F99744}"/>
              </a:ext>
            </a:extLst>
          </p:cNvPr>
          <p:cNvSpPr>
            <a:spLocks noGrp="1"/>
          </p:cNvSpPr>
          <p:nvPr>
            <p:ph idx="1"/>
          </p:nvPr>
        </p:nvSpPr>
        <p:spPr>
          <a:xfrm>
            <a:off x="1024128" y="2286000"/>
            <a:ext cx="7270018" cy="4372984"/>
          </a:xfrm>
        </p:spPr>
        <p:txBody>
          <a:bodyPr>
            <a:normAutofit/>
          </a:bodyPr>
          <a:lstStyle/>
          <a:p>
            <a:r>
              <a:rPr lang="en-CA" sz="2400" dirty="0"/>
              <a:t>Use the resources in the room to decide on a </a:t>
            </a:r>
            <a:r>
              <a:rPr lang="en-CA" sz="2400" b="1" dirty="0"/>
              <a:t>research </a:t>
            </a:r>
            <a:r>
              <a:rPr lang="en-CA" sz="2400" dirty="0"/>
              <a:t>topic.</a:t>
            </a:r>
          </a:p>
          <a:p>
            <a:pPr lvl="1"/>
            <a:r>
              <a:rPr lang="en-CA" sz="2000" b="1" dirty="0"/>
              <a:t>Textbook, Ms. </a:t>
            </a:r>
            <a:r>
              <a:rPr lang="en-CA" sz="2000" b="1" dirty="0" smtClean="0"/>
              <a:t>Martin’s </a:t>
            </a:r>
            <a:r>
              <a:rPr lang="en-CA" sz="2000" b="1" dirty="0"/>
              <a:t>Library, </a:t>
            </a:r>
            <a:r>
              <a:rPr lang="en-CA" sz="2000" dirty="0"/>
              <a:t>or your </a:t>
            </a:r>
            <a:r>
              <a:rPr lang="en-CA" sz="2000" b="1" dirty="0"/>
              <a:t>own personal device</a:t>
            </a:r>
          </a:p>
          <a:p>
            <a:pPr lvl="1"/>
            <a:endParaRPr lang="en-CA" sz="2000" b="1" dirty="0"/>
          </a:p>
          <a:p>
            <a:pPr marL="128016" lvl="1" indent="0">
              <a:buNone/>
            </a:pPr>
            <a:r>
              <a:rPr lang="en-CA" sz="2000" dirty="0"/>
              <a:t>Let </a:t>
            </a:r>
            <a:r>
              <a:rPr lang="en-CA" sz="2000" dirty="0" smtClean="0"/>
              <a:t>me know what </a:t>
            </a:r>
            <a:r>
              <a:rPr lang="en-CA" sz="2000" dirty="0"/>
              <a:t>your topic is, and if you have one, your research question.</a:t>
            </a:r>
          </a:p>
          <a:p>
            <a:pPr marL="128016" lvl="1" indent="0">
              <a:buNone/>
            </a:pPr>
            <a:endParaRPr lang="en-CA" sz="2000" dirty="0"/>
          </a:p>
          <a:p>
            <a:pPr marL="128016" lvl="1" indent="0">
              <a:buNone/>
            </a:pPr>
            <a:r>
              <a:rPr lang="en-CA" sz="2000" dirty="0"/>
              <a:t>Use the remainder of class time to do more research on your topic, write down some useful websites.</a:t>
            </a:r>
          </a:p>
        </p:txBody>
      </p:sp>
      <p:pic>
        <p:nvPicPr>
          <p:cNvPr id="5122" name="Picture 2" descr="Image result for CARTOON MAN THINKING&quot;">
            <a:extLst>
              <a:ext uri="{FF2B5EF4-FFF2-40B4-BE49-F238E27FC236}">
                <a16:creationId xmlns:a16="http://schemas.microsoft.com/office/drawing/2014/main" id="{93626136-D316-4523-B6CE-19BC96C895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00" r="13546"/>
          <a:stretch/>
        </p:blipFill>
        <p:spPr bwMode="auto">
          <a:xfrm>
            <a:off x="8757122"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363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ouis riel political cartoons&quot;">
            <a:extLst>
              <a:ext uri="{FF2B5EF4-FFF2-40B4-BE49-F238E27FC236}">
                <a16:creationId xmlns:a16="http://schemas.microsoft.com/office/drawing/2014/main" id="{7A514F8C-DEC5-4B35-B7E2-C3FDBE0E6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362" y="815913"/>
            <a:ext cx="3729698" cy="5226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5E262C-3872-4C07-81DF-1CBE74FF1E6A}"/>
              </a:ext>
            </a:extLst>
          </p:cNvPr>
          <p:cNvSpPr>
            <a:spLocks noGrp="1"/>
          </p:cNvSpPr>
          <p:nvPr>
            <p:ph type="title"/>
          </p:nvPr>
        </p:nvSpPr>
        <p:spPr/>
        <p:txBody>
          <a:bodyPr/>
          <a:lstStyle/>
          <a:p>
            <a:r>
              <a:rPr lang="en-CA" dirty="0"/>
              <a:t>3.1 Metis Resistance possible topics</a:t>
            </a:r>
          </a:p>
        </p:txBody>
      </p:sp>
      <p:sp>
        <p:nvSpPr>
          <p:cNvPr id="3" name="Content Placeholder 2">
            <a:extLst>
              <a:ext uri="{FF2B5EF4-FFF2-40B4-BE49-F238E27FC236}">
                <a16:creationId xmlns:a16="http://schemas.microsoft.com/office/drawing/2014/main" id="{12CC74E4-2A08-4613-9C78-EE3EDC32F812}"/>
              </a:ext>
            </a:extLst>
          </p:cNvPr>
          <p:cNvSpPr>
            <a:spLocks noGrp="1"/>
          </p:cNvSpPr>
          <p:nvPr>
            <p:ph idx="1"/>
          </p:nvPr>
        </p:nvSpPr>
        <p:spPr>
          <a:xfrm>
            <a:off x="1024128" y="2286000"/>
            <a:ext cx="6738233" cy="4023360"/>
          </a:xfrm>
        </p:spPr>
        <p:txBody>
          <a:bodyPr>
            <a:normAutofit/>
          </a:bodyPr>
          <a:lstStyle/>
          <a:p>
            <a:pPr marL="457200" indent="-457200">
              <a:buFont typeface="+mj-lt"/>
              <a:buAutoNum type="arabicPeriod"/>
            </a:pPr>
            <a:r>
              <a:rPr lang="en-CA" sz="2400" dirty="0"/>
              <a:t>Louis Riel, traitor or hero</a:t>
            </a:r>
          </a:p>
          <a:p>
            <a:pPr marL="457200" indent="-457200">
              <a:buFont typeface="+mj-lt"/>
              <a:buAutoNum type="arabicPeriod"/>
            </a:pPr>
            <a:r>
              <a:rPr lang="en-CA" sz="2400" dirty="0"/>
              <a:t>The Metis Bill of Rights</a:t>
            </a:r>
          </a:p>
          <a:p>
            <a:pPr marL="457200" indent="-457200">
              <a:buFont typeface="+mj-lt"/>
              <a:buAutoNum type="arabicPeriod"/>
            </a:pPr>
            <a:r>
              <a:rPr lang="en-CA" sz="2400" dirty="0"/>
              <a:t>The execution of Thomas Scott</a:t>
            </a:r>
          </a:p>
          <a:p>
            <a:pPr marL="457200" indent="-457200">
              <a:buFont typeface="+mj-lt"/>
              <a:buAutoNum type="arabicPeriod"/>
            </a:pPr>
            <a:r>
              <a:rPr lang="en-CA" sz="2400" dirty="0"/>
              <a:t>Metis life before and after the resistance</a:t>
            </a:r>
          </a:p>
          <a:p>
            <a:pPr marL="457200" indent="-457200">
              <a:buFont typeface="+mj-lt"/>
              <a:buAutoNum type="arabicPeriod"/>
            </a:pPr>
            <a:r>
              <a:rPr lang="en-CA" sz="2400" dirty="0"/>
              <a:t>The Battle of Batoche and its impact</a:t>
            </a:r>
          </a:p>
          <a:p>
            <a:pPr marL="457200" indent="-457200">
              <a:buFont typeface="+mj-lt"/>
              <a:buAutoNum type="arabicPeriod"/>
            </a:pPr>
            <a:r>
              <a:rPr lang="en-CA" sz="2400" dirty="0"/>
              <a:t>Views on Riel, then and now</a:t>
            </a:r>
          </a:p>
        </p:txBody>
      </p:sp>
    </p:spTree>
    <p:extLst>
      <p:ext uri="{BB962C8B-B14F-4D97-AF65-F5344CB8AC3E}">
        <p14:creationId xmlns:p14="http://schemas.microsoft.com/office/powerpoint/2010/main" val="22421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B67E-BD3C-41D5-BD44-274BA4ACD1BB}"/>
              </a:ext>
            </a:extLst>
          </p:cNvPr>
          <p:cNvSpPr>
            <a:spLocks noGrp="1"/>
          </p:cNvSpPr>
          <p:nvPr>
            <p:ph type="title"/>
          </p:nvPr>
        </p:nvSpPr>
        <p:spPr>
          <a:xfrm>
            <a:off x="1024128" y="585216"/>
            <a:ext cx="10963740" cy="1499616"/>
          </a:xfrm>
        </p:spPr>
        <p:txBody>
          <a:bodyPr/>
          <a:lstStyle/>
          <a:p>
            <a:r>
              <a:rPr lang="en-CA" dirty="0"/>
              <a:t>3.2 Canada after confederation possible topics</a:t>
            </a:r>
          </a:p>
        </p:txBody>
      </p:sp>
      <p:sp>
        <p:nvSpPr>
          <p:cNvPr id="3" name="Content Placeholder 2">
            <a:extLst>
              <a:ext uri="{FF2B5EF4-FFF2-40B4-BE49-F238E27FC236}">
                <a16:creationId xmlns:a16="http://schemas.microsoft.com/office/drawing/2014/main" id="{70AC659F-75AA-4564-8C19-81C0C3F97270}"/>
              </a:ext>
            </a:extLst>
          </p:cNvPr>
          <p:cNvSpPr>
            <a:spLocks noGrp="1"/>
          </p:cNvSpPr>
          <p:nvPr>
            <p:ph idx="1"/>
          </p:nvPr>
        </p:nvSpPr>
        <p:spPr>
          <a:xfrm>
            <a:off x="1024128" y="1754156"/>
            <a:ext cx="9720071" cy="5103844"/>
          </a:xfrm>
        </p:spPr>
        <p:txBody>
          <a:bodyPr>
            <a:normAutofit/>
          </a:bodyPr>
          <a:lstStyle/>
          <a:p>
            <a:pPr marL="457200" indent="-457200">
              <a:buFont typeface="+mj-lt"/>
              <a:buAutoNum type="arabicPeriod"/>
            </a:pPr>
            <a:r>
              <a:rPr lang="en-CA" sz="1600" dirty="0"/>
              <a:t>Immigration to Canada</a:t>
            </a:r>
          </a:p>
          <a:p>
            <a:pPr marL="630936" lvl="1" indent="-457200">
              <a:buFont typeface="+mj-lt"/>
              <a:buAutoNum type="alphaLcParenR"/>
            </a:pPr>
            <a:r>
              <a:rPr lang="en-CA" sz="1400" dirty="0"/>
              <a:t>Ukrainian</a:t>
            </a:r>
          </a:p>
          <a:p>
            <a:pPr marL="630936" lvl="1" indent="-457200">
              <a:buFont typeface="+mj-lt"/>
              <a:buAutoNum type="alphaLcParenR"/>
            </a:pPr>
            <a:r>
              <a:rPr lang="en-CA" sz="1400" dirty="0"/>
              <a:t>Mennonite</a:t>
            </a:r>
          </a:p>
          <a:p>
            <a:pPr marL="630936" lvl="1" indent="-457200">
              <a:buFont typeface="+mj-lt"/>
              <a:buAutoNum type="alphaLcParenR"/>
            </a:pPr>
            <a:r>
              <a:rPr lang="en-CA" sz="1400" dirty="0"/>
              <a:t>German</a:t>
            </a:r>
          </a:p>
          <a:p>
            <a:pPr marL="630936" lvl="1" indent="-457200">
              <a:buFont typeface="+mj-lt"/>
              <a:buAutoNum type="alphaLcParenR"/>
            </a:pPr>
            <a:r>
              <a:rPr lang="en-CA" sz="1400" dirty="0"/>
              <a:t>Chinese</a:t>
            </a:r>
          </a:p>
          <a:p>
            <a:pPr marL="630936" lvl="1" indent="-457200">
              <a:buFont typeface="+mj-lt"/>
              <a:buAutoNum type="alphaLcParenR"/>
            </a:pPr>
            <a:r>
              <a:rPr lang="en-CA" sz="1400" dirty="0"/>
              <a:t>Immigrants living in Canada</a:t>
            </a:r>
          </a:p>
          <a:p>
            <a:pPr marL="457200" indent="-457200">
              <a:buFont typeface="+mj-lt"/>
              <a:buAutoNum type="arabicPeriod"/>
            </a:pPr>
            <a:r>
              <a:rPr lang="en-CA" sz="1600" dirty="0"/>
              <a:t>Canadian Pacific Railway and its impact on Canada</a:t>
            </a:r>
          </a:p>
          <a:p>
            <a:pPr marL="457200" indent="-457200">
              <a:buFont typeface="+mj-lt"/>
              <a:buAutoNum type="arabicPeriod"/>
            </a:pPr>
            <a:r>
              <a:rPr lang="en-CA" sz="1600" dirty="0"/>
              <a:t>The Klondike Gold Rush</a:t>
            </a:r>
          </a:p>
          <a:p>
            <a:pPr marL="457200" indent="-457200">
              <a:buFont typeface="+mj-lt"/>
              <a:buAutoNum type="arabicPeriod"/>
            </a:pPr>
            <a:r>
              <a:rPr lang="en-CA" sz="1600" dirty="0"/>
              <a:t>Rooster Town (Metis town in Winnipeg)</a:t>
            </a:r>
          </a:p>
          <a:p>
            <a:pPr marL="457200" indent="-457200">
              <a:buFont typeface="+mj-lt"/>
              <a:buAutoNum type="arabicPeriod"/>
            </a:pPr>
            <a:r>
              <a:rPr lang="en-CA" sz="1600" dirty="0"/>
              <a:t>Building Winnipeg in the 1900’s</a:t>
            </a:r>
          </a:p>
          <a:p>
            <a:pPr marL="457200" indent="-457200">
              <a:buFont typeface="+mj-lt"/>
              <a:buAutoNum type="arabicPeriod"/>
            </a:pPr>
            <a:r>
              <a:rPr lang="en-CA" sz="1600" dirty="0"/>
              <a:t>Winnipeg's North End and immigration</a:t>
            </a:r>
          </a:p>
          <a:p>
            <a:pPr marL="457200" indent="-457200">
              <a:buFont typeface="+mj-lt"/>
              <a:buAutoNum type="arabicPeriod"/>
            </a:pPr>
            <a:r>
              <a:rPr lang="en-CA" sz="1600" dirty="0"/>
              <a:t>Winnipeg General Strike</a:t>
            </a:r>
          </a:p>
          <a:p>
            <a:pPr marL="630936" lvl="1" indent="-457200">
              <a:buFont typeface="+mj-lt"/>
              <a:buAutoNum type="alphaLcParenR"/>
            </a:pPr>
            <a:r>
              <a:rPr lang="en-CA" sz="1400" dirty="0"/>
              <a:t>Women and the Strike</a:t>
            </a:r>
          </a:p>
          <a:p>
            <a:pPr marL="630936" lvl="1" indent="-457200">
              <a:buFont typeface="+mj-lt"/>
              <a:buAutoNum type="alphaLcParenR"/>
            </a:pPr>
            <a:r>
              <a:rPr lang="en-CA" sz="1400" dirty="0"/>
              <a:t>Leaders of the Strike</a:t>
            </a:r>
          </a:p>
          <a:p>
            <a:pPr marL="630936" lvl="1" indent="-457200">
              <a:buFont typeface="+mj-lt"/>
              <a:buAutoNum type="alphaLcParenR"/>
            </a:pPr>
            <a:r>
              <a:rPr lang="en-CA" sz="1400" dirty="0"/>
              <a:t>Government and the Strike</a:t>
            </a:r>
          </a:p>
        </p:txBody>
      </p:sp>
      <p:pic>
        <p:nvPicPr>
          <p:cNvPr id="5122" name="Picture 2" descr="Image result for winnipeg general strike cartoon&quot;">
            <a:extLst>
              <a:ext uri="{FF2B5EF4-FFF2-40B4-BE49-F238E27FC236}">
                <a16:creationId xmlns:a16="http://schemas.microsoft.com/office/drawing/2014/main" id="{8803DF3E-2B85-44D3-AD4E-E075F99E6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458" y="2057332"/>
            <a:ext cx="3577930" cy="421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04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314E-BD38-407E-8FBB-201DF7F4A9EA}"/>
              </a:ext>
            </a:extLst>
          </p:cNvPr>
          <p:cNvSpPr>
            <a:spLocks noGrp="1"/>
          </p:cNvSpPr>
          <p:nvPr>
            <p:ph type="title"/>
          </p:nvPr>
        </p:nvSpPr>
        <p:spPr/>
        <p:txBody>
          <a:bodyPr/>
          <a:lstStyle/>
          <a:p>
            <a:r>
              <a:rPr lang="en-CA" dirty="0"/>
              <a:t>3.3 Indigenous life after confederation possible topics</a:t>
            </a:r>
          </a:p>
        </p:txBody>
      </p:sp>
      <p:sp>
        <p:nvSpPr>
          <p:cNvPr id="3" name="Content Placeholder 2">
            <a:extLst>
              <a:ext uri="{FF2B5EF4-FFF2-40B4-BE49-F238E27FC236}">
                <a16:creationId xmlns:a16="http://schemas.microsoft.com/office/drawing/2014/main" id="{9BE98B9E-59F8-42C5-A136-0458DA286615}"/>
              </a:ext>
            </a:extLst>
          </p:cNvPr>
          <p:cNvSpPr>
            <a:spLocks noGrp="1"/>
          </p:cNvSpPr>
          <p:nvPr>
            <p:ph idx="1"/>
          </p:nvPr>
        </p:nvSpPr>
        <p:spPr>
          <a:xfrm>
            <a:off x="856177" y="2761489"/>
            <a:ext cx="9143329" cy="4023360"/>
          </a:xfrm>
        </p:spPr>
        <p:txBody>
          <a:bodyPr/>
          <a:lstStyle/>
          <a:p>
            <a:pPr marL="457200" indent="-457200">
              <a:buFont typeface="+mj-lt"/>
              <a:buAutoNum type="arabicPeriod"/>
            </a:pPr>
            <a:r>
              <a:rPr lang="en-CA" dirty="0"/>
              <a:t>Treaties: the good and the bad</a:t>
            </a:r>
          </a:p>
          <a:p>
            <a:pPr marL="457200" indent="-457200">
              <a:buFont typeface="+mj-lt"/>
              <a:buAutoNum type="arabicPeriod"/>
            </a:pPr>
            <a:r>
              <a:rPr lang="en-CA" dirty="0"/>
              <a:t>Metis life after confederation</a:t>
            </a:r>
          </a:p>
          <a:p>
            <a:pPr marL="457200" indent="-457200">
              <a:buFont typeface="+mj-lt"/>
              <a:buAutoNum type="arabicPeriod"/>
            </a:pPr>
            <a:r>
              <a:rPr lang="en-CA" dirty="0"/>
              <a:t>The Indian Act</a:t>
            </a:r>
          </a:p>
          <a:p>
            <a:pPr marL="630936" lvl="1" indent="-457200">
              <a:buFont typeface="+mj-lt"/>
              <a:buAutoNum type="alphaUcPeriod"/>
            </a:pPr>
            <a:r>
              <a:rPr lang="en-CA" dirty="0"/>
              <a:t>Assimilation and the Indian Act</a:t>
            </a:r>
          </a:p>
          <a:p>
            <a:pPr marL="630936" lvl="1" indent="-457200">
              <a:buFont typeface="+mj-lt"/>
              <a:buAutoNum type="alphaUcPeriod"/>
            </a:pPr>
            <a:r>
              <a:rPr lang="en-CA" dirty="0"/>
              <a:t>Indigenous soldiers and the Indian Act</a:t>
            </a:r>
          </a:p>
          <a:p>
            <a:pPr marL="630936" lvl="1" indent="-457200">
              <a:buFont typeface="+mj-lt"/>
              <a:buAutoNum type="alphaUcPeriod"/>
            </a:pPr>
            <a:r>
              <a:rPr lang="en-CA" dirty="0"/>
              <a:t>The Indian Act and how it changed Indigenous culture </a:t>
            </a:r>
          </a:p>
          <a:p>
            <a:pPr marL="457200" indent="-457200">
              <a:buFont typeface="+mj-lt"/>
              <a:buAutoNum type="arabicPeriod"/>
            </a:pPr>
            <a:r>
              <a:rPr lang="en-CA" dirty="0"/>
              <a:t>Residential School and its impact on Indigenous peoples</a:t>
            </a:r>
          </a:p>
          <a:p>
            <a:pPr marL="630936" lvl="1" indent="-457200">
              <a:buFont typeface="+mj-lt"/>
              <a:buAutoNum type="alphaLcParenR"/>
            </a:pPr>
            <a:endParaRPr lang="en-CA" dirty="0"/>
          </a:p>
        </p:txBody>
      </p:sp>
      <p:pic>
        <p:nvPicPr>
          <p:cNvPr id="6146" name="Picture 2" descr="Image result for indigenous boy assimilation&quot;">
            <a:extLst>
              <a:ext uri="{FF2B5EF4-FFF2-40B4-BE49-F238E27FC236}">
                <a16:creationId xmlns:a16="http://schemas.microsoft.com/office/drawing/2014/main" id="{82AB934B-B282-48FA-BED0-CBBD87CCA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576" y="1521256"/>
            <a:ext cx="4466910" cy="334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978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6F52-EE81-48AF-996B-2592BDEA6B92}"/>
              </a:ext>
            </a:extLst>
          </p:cNvPr>
          <p:cNvSpPr>
            <a:spLocks noGrp="1"/>
          </p:cNvSpPr>
          <p:nvPr>
            <p:ph type="title"/>
          </p:nvPr>
        </p:nvSpPr>
        <p:spPr>
          <a:xfrm>
            <a:off x="1024127" y="473195"/>
            <a:ext cx="9720072" cy="1499616"/>
          </a:xfrm>
        </p:spPr>
        <p:txBody>
          <a:bodyPr/>
          <a:lstStyle/>
          <a:p>
            <a:r>
              <a:rPr lang="en-CA" dirty="0"/>
              <a:t>What is </a:t>
            </a:r>
            <a:r>
              <a:rPr lang="en-CA"/>
              <a:t>your task with a photo essay</a:t>
            </a:r>
            <a:endParaRPr lang="en-CA" dirty="0"/>
          </a:p>
        </p:txBody>
      </p:sp>
      <p:sp>
        <p:nvSpPr>
          <p:cNvPr id="3" name="Content Placeholder 2">
            <a:extLst>
              <a:ext uri="{FF2B5EF4-FFF2-40B4-BE49-F238E27FC236}">
                <a16:creationId xmlns:a16="http://schemas.microsoft.com/office/drawing/2014/main" id="{03560547-6A68-4C85-8999-157DD6981957}"/>
              </a:ext>
            </a:extLst>
          </p:cNvPr>
          <p:cNvSpPr>
            <a:spLocks noGrp="1"/>
          </p:cNvSpPr>
          <p:nvPr>
            <p:ph idx="1"/>
          </p:nvPr>
        </p:nvSpPr>
        <p:spPr>
          <a:xfrm>
            <a:off x="1024127" y="1744461"/>
            <a:ext cx="9720071" cy="4949302"/>
          </a:xfrm>
        </p:spPr>
        <p:txBody>
          <a:bodyPr>
            <a:normAutofit/>
          </a:bodyPr>
          <a:lstStyle/>
          <a:p>
            <a:r>
              <a:rPr lang="en-CA" sz="2400" dirty="0"/>
              <a:t>Your challenge is to go </a:t>
            </a:r>
            <a:r>
              <a:rPr lang="en-CA" sz="2400" b="1" dirty="0"/>
              <a:t>in-depth</a:t>
            </a:r>
            <a:r>
              <a:rPr lang="en-CA" sz="2400" dirty="0"/>
              <a:t> into a topic we’ve covered in </a:t>
            </a:r>
            <a:r>
              <a:rPr lang="en-CA" sz="2400" b="1" dirty="0"/>
              <a:t>cluster 3</a:t>
            </a:r>
            <a:r>
              <a:rPr lang="en-CA" sz="2400" dirty="0"/>
              <a:t>. Your topic can be about a </a:t>
            </a:r>
            <a:r>
              <a:rPr lang="en-CA" sz="2400" b="1" dirty="0"/>
              <a:t>person</a:t>
            </a:r>
            <a:r>
              <a:rPr lang="en-CA" sz="2400" dirty="0"/>
              <a:t>, </a:t>
            </a:r>
            <a:r>
              <a:rPr lang="en-CA" sz="2400" b="1" dirty="0"/>
              <a:t>historical moment</a:t>
            </a:r>
            <a:r>
              <a:rPr lang="en-CA" sz="2400" dirty="0"/>
              <a:t>, or </a:t>
            </a:r>
            <a:r>
              <a:rPr lang="en-CA" sz="2400" b="1" dirty="0"/>
              <a:t>historical theme</a:t>
            </a:r>
          </a:p>
          <a:p>
            <a:endParaRPr lang="en-CA" sz="2400" dirty="0"/>
          </a:p>
          <a:p>
            <a:pPr marL="128016" lvl="1" indent="0">
              <a:buNone/>
            </a:pPr>
            <a:r>
              <a:rPr lang="en-CA" sz="2400" dirty="0"/>
              <a:t>You will decide on a topic and create a </a:t>
            </a:r>
            <a:r>
              <a:rPr lang="en-CA" sz="2400" b="1" dirty="0"/>
              <a:t>research question </a:t>
            </a:r>
            <a:r>
              <a:rPr lang="en-CA" sz="2400" dirty="0"/>
              <a:t>to guide your learning</a:t>
            </a:r>
          </a:p>
          <a:p>
            <a:pPr lvl="2"/>
            <a:r>
              <a:rPr lang="en-CA" sz="1800" dirty="0"/>
              <a:t>Example: </a:t>
            </a:r>
            <a:r>
              <a:rPr lang="en-CA" sz="1800" b="1" dirty="0"/>
              <a:t>What was the role of animals in the Canadian Corps during the Great War?</a:t>
            </a:r>
          </a:p>
          <a:p>
            <a:pPr marL="128016" lvl="1" indent="0">
              <a:buNone/>
            </a:pPr>
            <a:r>
              <a:rPr lang="en-CA" sz="2400" dirty="0"/>
              <a:t>Using this question, you will </a:t>
            </a:r>
            <a:r>
              <a:rPr lang="en-CA" sz="2400" b="1" dirty="0"/>
              <a:t>research, and analyze, and compile </a:t>
            </a:r>
            <a:r>
              <a:rPr lang="en-CA" sz="2400" dirty="0"/>
              <a:t>a </a:t>
            </a:r>
            <a:r>
              <a:rPr lang="en-CA" sz="2400" b="1" dirty="0"/>
              <a:t>photo essay</a:t>
            </a:r>
            <a:r>
              <a:rPr lang="en-CA" sz="2400" dirty="0"/>
              <a:t> that can be used to teach your audience about your subject.</a:t>
            </a:r>
          </a:p>
          <a:p>
            <a:pPr marL="128016" lvl="1" indent="0">
              <a:buNone/>
            </a:pPr>
            <a:endParaRPr lang="en-CA" sz="2000" b="1" dirty="0"/>
          </a:p>
        </p:txBody>
      </p:sp>
    </p:spTree>
    <p:extLst>
      <p:ext uri="{BB962C8B-B14F-4D97-AF65-F5344CB8AC3E}">
        <p14:creationId xmlns:p14="http://schemas.microsoft.com/office/powerpoint/2010/main" val="331084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FE1B-A2D5-4491-9CBD-8C2A1F5090DB}"/>
              </a:ext>
            </a:extLst>
          </p:cNvPr>
          <p:cNvSpPr>
            <a:spLocks noGrp="1"/>
          </p:cNvSpPr>
          <p:nvPr>
            <p:ph type="title"/>
          </p:nvPr>
        </p:nvSpPr>
        <p:spPr/>
        <p:txBody>
          <a:bodyPr/>
          <a:lstStyle/>
          <a:p>
            <a:r>
              <a:rPr lang="en-CA" dirty="0"/>
              <a:t>3.4 Canada and the Great War</a:t>
            </a:r>
          </a:p>
        </p:txBody>
      </p:sp>
      <p:sp>
        <p:nvSpPr>
          <p:cNvPr id="3" name="Content Placeholder 2">
            <a:extLst>
              <a:ext uri="{FF2B5EF4-FFF2-40B4-BE49-F238E27FC236}">
                <a16:creationId xmlns:a16="http://schemas.microsoft.com/office/drawing/2014/main" id="{4262F612-9012-44C8-B690-B74B82B15101}"/>
              </a:ext>
            </a:extLst>
          </p:cNvPr>
          <p:cNvSpPr>
            <a:spLocks noGrp="1"/>
          </p:cNvSpPr>
          <p:nvPr>
            <p:ph idx="1"/>
          </p:nvPr>
        </p:nvSpPr>
        <p:spPr/>
        <p:txBody>
          <a:bodyPr/>
          <a:lstStyle/>
          <a:p>
            <a:pPr marL="457200" indent="-457200">
              <a:buFont typeface="+mj-lt"/>
              <a:buAutoNum type="arabicPeriod"/>
            </a:pPr>
            <a:r>
              <a:rPr lang="en-CA" dirty="0"/>
              <a:t>Canadians and why they went to war</a:t>
            </a:r>
          </a:p>
          <a:p>
            <a:pPr marL="457200" indent="-457200">
              <a:buFont typeface="+mj-lt"/>
              <a:buAutoNum type="arabicPeriod"/>
            </a:pPr>
            <a:r>
              <a:rPr lang="en-CA" dirty="0"/>
              <a:t>Canadian propaganda during the war</a:t>
            </a:r>
          </a:p>
          <a:p>
            <a:pPr marL="457200" indent="-457200">
              <a:buFont typeface="+mj-lt"/>
              <a:buAutoNum type="arabicPeriod"/>
            </a:pPr>
            <a:r>
              <a:rPr lang="en-CA" dirty="0"/>
              <a:t>How soldiers lived in the trenches</a:t>
            </a:r>
          </a:p>
          <a:p>
            <a:pPr marL="457200" indent="-457200">
              <a:buFont typeface="+mj-lt"/>
              <a:buAutoNum type="arabicPeriod"/>
            </a:pPr>
            <a:r>
              <a:rPr lang="en-CA" dirty="0"/>
              <a:t>Soldiers activities when not fighting</a:t>
            </a:r>
          </a:p>
          <a:p>
            <a:pPr marL="457200" indent="-457200">
              <a:buFont typeface="+mj-lt"/>
              <a:buAutoNum type="arabicPeriod"/>
            </a:pPr>
            <a:r>
              <a:rPr lang="en-CA" dirty="0"/>
              <a:t>Trench humour and theatre</a:t>
            </a:r>
          </a:p>
          <a:p>
            <a:pPr marL="457200" indent="-457200">
              <a:buFont typeface="+mj-lt"/>
              <a:buAutoNum type="arabicPeriod"/>
            </a:pPr>
            <a:r>
              <a:rPr lang="en-CA" dirty="0"/>
              <a:t>Canada’s greatest battles in the Great War</a:t>
            </a:r>
          </a:p>
          <a:p>
            <a:pPr marL="457200" indent="-457200">
              <a:buFont typeface="+mj-lt"/>
              <a:buAutoNum type="arabicPeriod"/>
            </a:pPr>
            <a:r>
              <a:rPr lang="en-CA" dirty="0"/>
              <a:t>Canadian Monuments and remembrance</a:t>
            </a:r>
          </a:p>
          <a:p>
            <a:pPr marL="457200" indent="-457200">
              <a:buFont typeface="+mj-lt"/>
              <a:buAutoNum type="arabicPeriod"/>
            </a:pPr>
            <a:r>
              <a:rPr lang="en-CA" dirty="0"/>
              <a:t>Changing technology in Canada’s military</a:t>
            </a:r>
          </a:p>
        </p:txBody>
      </p:sp>
      <p:pic>
        <p:nvPicPr>
          <p:cNvPr id="7170" name="Picture 2" descr="Image result for those bastards lied to me&quot;">
            <a:extLst>
              <a:ext uri="{FF2B5EF4-FFF2-40B4-BE49-F238E27FC236}">
                <a16:creationId xmlns:a16="http://schemas.microsoft.com/office/drawing/2014/main" id="{0F677CEE-929D-43B5-90CC-670B5D4D0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611" y="813132"/>
            <a:ext cx="3582915" cy="22445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en of the Forestry Corps">
            <a:extLst>
              <a:ext uri="{FF2B5EF4-FFF2-40B4-BE49-F238E27FC236}">
                <a16:creationId xmlns:a16="http://schemas.microsoft.com/office/drawing/2014/main" id="{31353822-E49D-403F-8413-888CA6ABB3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072018" y="3429000"/>
            <a:ext cx="3589336" cy="314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5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12F8-EB49-421A-98F5-7FC57CCD3565}"/>
              </a:ext>
            </a:extLst>
          </p:cNvPr>
          <p:cNvSpPr>
            <a:spLocks noGrp="1"/>
          </p:cNvSpPr>
          <p:nvPr>
            <p:ph type="title"/>
          </p:nvPr>
        </p:nvSpPr>
        <p:spPr/>
        <p:txBody>
          <a:bodyPr/>
          <a:lstStyle/>
          <a:p>
            <a:r>
              <a:rPr lang="en-CA" dirty="0"/>
              <a:t>3.4 Canada and the Great War</a:t>
            </a:r>
          </a:p>
        </p:txBody>
      </p:sp>
      <p:sp>
        <p:nvSpPr>
          <p:cNvPr id="3" name="Content Placeholder 2">
            <a:extLst>
              <a:ext uri="{FF2B5EF4-FFF2-40B4-BE49-F238E27FC236}">
                <a16:creationId xmlns:a16="http://schemas.microsoft.com/office/drawing/2014/main" id="{D647C1E2-5BD4-4916-A4CA-FC3899215038}"/>
              </a:ext>
            </a:extLst>
          </p:cNvPr>
          <p:cNvSpPr>
            <a:spLocks noGrp="1"/>
          </p:cNvSpPr>
          <p:nvPr>
            <p:ph idx="1"/>
          </p:nvPr>
        </p:nvSpPr>
        <p:spPr>
          <a:xfrm>
            <a:off x="1024129" y="2286000"/>
            <a:ext cx="6225758" cy="4023360"/>
          </a:xfrm>
        </p:spPr>
        <p:txBody>
          <a:bodyPr/>
          <a:lstStyle/>
          <a:p>
            <a:pPr marL="457200" indent="-457200">
              <a:buFont typeface="+mj-lt"/>
              <a:buAutoNum type="arabicPeriod"/>
            </a:pPr>
            <a:r>
              <a:rPr lang="en-CA" dirty="0"/>
              <a:t>The Crucified Soldier: Real or Not?</a:t>
            </a:r>
          </a:p>
          <a:p>
            <a:pPr marL="457200" indent="-457200">
              <a:buFont typeface="+mj-lt"/>
              <a:buAutoNum type="arabicPeriod"/>
            </a:pPr>
            <a:r>
              <a:rPr lang="en-CA" dirty="0"/>
              <a:t>Canadian Nurses at Wartime</a:t>
            </a:r>
          </a:p>
          <a:p>
            <a:pPr marL="457200" indent="-457200">
              <a:buFont typeface="+mj-lt"/>
              <a:buAutoNum type="arabicPeriod"/>
            </a:pPr>
            <a:r>
              <a:rPr lang="en-CA" dirty="0"/>
              <a:t>The Homefront</a:t>
            </a:r>
          </a:p>
          <a:p>
            <a:pPr marL="457200" indent="-457200">
              <a:buFont typeface="+mj-lt"/>
              <a:buAutoNum type="arabicPeriod"/>
            </a:pPr>
            <a:r>
              <a:rPr lang="en-CA" dirty="0"/>
              <a:t>Billy Bishop and Canadian War Pilots</a:t>
            </a:r>
          </a:p>
          <a:p>
            <a:pPr marL="457200" indent="-457200">
              <a:buFont typeface="+mj-lt"/>
              <a:buAutoNum type="arabicPeriod"/>
            </a:pPr>
            <a:r>
              <a:rPr lang="en-CA" dirty="0"/>
              <a:t>Recruitment and Conscription</a:t>
            </a:r>
          </a:p>
          <a:p>
            <a:pPr marL="457200" indent="-457200">
              <a:buFont typeface="+mj-lt"/>
              <a:buAutoNum type="arabicPeriod"/>
            </a:pPr>
            <a:r>
              <a:rPr lang="en-CA" dirty="0" smtClean="0"/>
              <a:t>Enemy </a:t>
            </a:r>
            <a:r>
              <a:rPr lang="en-CA" dirty="0"/>
              <a:t>Aliens? Internment during the war</a:t>
            </a:r>
          </a:p>
        </p:txBody>
      </p:sp>
      <p:pic>
        <p:nvPicPr>
          <p:cNvPr id="8194" name="Picture 2" descr="Image result for the crucified soldier&quot;">
            <a:extLst>
              <a:ext uri="{FF2B5EF4-FFF2-40B4-BE49-F238E27FC236}">
                <a16:creationId xmlns:a16="http://schemas.microsoft.com/office/drawing/2014/main" id="{C41E36A7-E13E-49E7-A9D4-AA3D8708D2A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493254" y="1779534"/>
            <a:ext cx="3551956" cy="449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50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785A-79B4-4FE5-81F9-ACB16D7489A5}"/>
              </a:ext>
            </a:extLst>
          </p:cNvPr>
          <p:cNvSpPr>
            <a:spLocks noGrp="1"/>
          </p:cNvSpPr>
          <p:nvPr>
            <p:ph type="title"/>
          </p:nvPr>
        </p:nvSpPr>
        <p:spPr/>
        <p:txBody>
          <a:bodyPr/>
          <a:lstStyle/>
          <a:p>
            <a:r>
              <a:rPr lang="en-CA" sz="5400" dirty="0"/>
              <a:t>Some Guidelines</a:t>
            </a:r>
            <a:br>
              <a:rPr lang="en-CA" sz="5400" dirty="0"/>
            </a:br>
            <a:endParaRPr lang="en-CA" dirty="0"/>
          </a:p>
        </p:txBody>
      </p:sp>
      <p:sp>
        <p:nvSpPr>
          <p:cNvPr id="3" name="Content Placeholder 2">
            <a:extLst>
              <a:ext uri="{FF2B5EF4-FFF2-40B4-BE49-F238E27FC236}">
                <a16:creationId xmlns:a16="http://schemas.microsoft.com/office/drawing/2014/main" id="{118EF0FD-7262-4412-BBD6-56534CC7BDC3}"/>
              </a:ext>
            </a:extLst>
          </p:cNvPr>
          <p:cNvSpPr>
            <a:spLocks noGrp="1"/>
          </p:cNvSpPr>
          <p:nvPr>
            <p:ph idx="1"/>
          </p:nvPr>
        </p:nvSpPr>
        <p:spPr/>
        <p:txBody>
          <a:bodyPr/>
          <a:lstStyle/>
          <a:p>
            <a:pPr lvl="1"/>
            <a:r>
              <a:rPr lang="en-CA" sz="2400" dirty="0"/>
              <a:t>Can be on PowerPoint, Prezi, Movie Maker</a:t>
            </a:r>
          </a:p>
          <a:p>
            <a:pPr lvl="1"/>
            <a:r>
              <a:rPr lang="en-CA" sz="2400" dirty="0"/>
              <a:t>Must have 15 full picture slides (picture with text), along with an introduction and conclusion slide, followed by a works cited slide</a:t>
            </a:r>
          </a:p>
          <a:p>
            <a:pPr lvl="1"/>
            <a:r>
              <a:rPr lang="en-CA" sz="2400" dirty="0"/>
              <a:t>Each slide should have about </a:t>
            </a:r>
            <a:r>
              <a:rPr lang="en-CA" sz="2400" dirty="0" smtClean="0"/>
              <a:t>3-4 sentences of </a:t>
            </a:r>
            <a:r>
              <a:rPr lang="en-CA" sz="2400" dirty="0"/>
              <a:t>information</a:t>
            </a:r>
          </a:p>
          <a:p>
            <a:pPr lvl="1"/>
            <a:r>
              <a:rPr lang="en-CA" sz="2400" dirty="0"/>
              <a:t>Works cited in MLA format, works can be cited from the </a:t>
            </a:r>
            <a:r>
              <a:rPr lang="en-CA" sz="2400" b="1" dirty="0"/>
              <a:t>same website</a:t>
            </a:r>
          </a:p>
          <a:p>
            <a:pPr lvl="2"/>
            <a:r>
              <a:rPr lang="en-CA" sz="2000" dirty="0"/>
              <a:t>More info on </a:t>
            </a:r>
            <a:r>
              <a:rPr lang="en-CA" sz="2000" b="1" dirty="0"/>
              <a:t>project handout</a:t>
            </a:r>
          </a:p>
          <a:p>
            <a:pPr lvl="1"/>
            <a:r>
              <a:rPr lang="en-CA" sz="2400" dirty="0"/>
              <a:t>If you use a source for information and not pictures, you can source that without an image number.</a:t>
            </a:r>
          </a:p>
          <a:p>
            <a:endParaRPr lang="en-CA" dirty="0"/>
          </a:p>
        </p:txBody>
      </p:sp>
    </p:spTree>
    <p:extLst>
      <p:ext uri="{BB962C8B-B14F-4D97-AF65-F5344CB8AC3E}">
        <p14:creationId xmlns:p14="http://schemas.microsoft.com/office/powerpoint/2010/main" val="2548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0BB2-9739-4124-BAA1-D1D34554DCAF}"/>
              </a:ext>
            </a:extLst>
          </p:cNvPr>
          <p:cNvSpPr>
            <a:spLocks noGrp="1"/>
          </p:cNvSpPr>
          <p:nvPr>
            <p:ph type="title"/>
          </p:nvPr>
        </p:nvSpPr>
        <p:spPr/>
        <p:txBody>
          <a:bodyPr/>
          <a:lstStyle/>
          <a:p>
            <a:r>
              <a:rPr lang="en-CA" dirty="0"/>
              <a:t>Starting out: deciding on a topic</a:t>
            </a:r>
          </a:p>
        </p:txBody>
      </p:sp>
      <p:sp>
        <p:nvSpPr>
          <p:cNvPr id="3" name="Content Placeholder 2">
            <a:extLst>
              <a:ext uri="{FF2B5EF4-FFF2-40B4-BE49-F238E27FC236}">
                <a16:creationId xmlns:a16="http://schemas.microsoft.com/office/drawing/2014/main" id="{524508C5-0D89-435B-84B2-7EC3EEF2AD19}"/>
              </a:ext>
            </a:extLst>
          </p:cNvPr>
          <p:cNvSpPr>
            <a:spLocks noGrp="1"/>
          </p:cNvSpPr>
          <p:nvPr>
            <p:ph idx="1"/>
          </p:nvPr>
        </p:nvSpPr>
        <p:spPr>
          <a:xfrm>
            <a:off x="1024128" y="1946245"/>
            <a:ext cx="7725589" cy="4731391"/>
          </a:xfrm>
        </p:spPr>
        <p:txBody>
          <a:bodyPr>
            <a:normAutofit/>
          </a:bodyPr>
          <a:lstStyle/>
          <a:p>
            <a:r>
              <a:rPr lang="en-CA" dirty="0" smtClean="0"/>
              <a:t>Choose </a:t>
            </a:r>
            <a:r>
              <a:rPr lang="en-CA" dirty="0"/>
              <a:t>a topic that is </a:t>
            </a:r>
            <a:r>
              <a:rPr lang="en-CA" b="1" dirty="0"/>
              <a:t>interesting to you</a:t>
            </a:r>
            <a:r>
              <a:rPr lang="en-CA" dirty="0"/>
              <a:t> but also </a:t>
            </a:r>
            <a:r>
              <a:rPr lang="en-CA" b="1" dirty="0"/>
              <a:t>that you have enough research material to answer</a:t>
            </a:r>
            <a:r>
              <a:rPr lang="en-CA" dirty="0"/>
              <a:t>.</a:t>
            </a:r>
          </a:p>
          <a:p>
            <a:r>
              <a:rPr lang="en-CA" b="1" dirty="0"/>
              <a:t>Open-ended</a:t>
            </a:r>
          </a:p>
          <a:p>
            <a:r>
              <a:rPr lang="en-CA" b="1" dirty="0"/>
              <a:t>A good research topic idea:</a:t>
            </a:r>
          </a:p>
          <a:p>
            <a:r>
              <a:rPr lang="en-CA" i="1" dirty="0"/>
              <a:t>What was life like in the Trenches during the First World War?</a:t>
            </a:r>
          </a:p>
          <a:p>
            <a:r>
              <a:rPr lang="en-CA" i="1" dirty="0"/>
              <a:t>Was Louis Riel’s movement a rebellion or a resistance?</a:t>
            </a:r>
          </a:p>
          <a:p>
            <a:r>
              <a:rPr lang="en-CA" b="1" i="1" dirty="0"/>
              <a:t>A poor research topic idea:</a:t>
            </a:r>
          </a:p>
          <a:p>
            <a:r>
              <a:rPr lang="en-CA" i="1" dirty="0"/>
              <a:t>Why did Canada use pigeons during the First World War?</a:t>
            </a:r>
          </a:p>
          <a:p>
            <a:r>
              <a:rPr lang="en-CA" i="1" dirty="0"/>
              <a:t>What was Canada’s role in the Battle of Jutland in 1917?</a:t>
            </a:r>
          </a:p>
          <a:p>
            <a:r>
              <a:rPr lang="en-CA" b="1" dirty="0"/>
              <a:t> </a:t>
            </a:r>
            <a:endParaRPr lang="en-CA" dirty="0"/>
          </a:p>
        </p:txBody>
      </p:sp>
      <p:pic>
        <p:nvPicPr>
          <p:cNvPr id="2050" name="Picture 2" descr="Image result for battle of jutland&quot;">
            <a:extLst>
              <a:ext uri="{FF2B5EF4-FFF2-40B4-BE49-F238E27FC236}">
                <a16:creationId xmlns:a16="http://schemas.microsoft.com/office/drawing/2014/main" id="{90E22B52-1366-4A01-96DD-468D31D69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368" y="4189446"/>
            <a:ext cx="3516604" cy="1978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scots in canadian regiments&quot;">
            <a:extLst>
              <a:ext uri="{FF2B5EF4-FFF2-40B4-BE49-F238E27FC236}">
                <a16:creationId xmlns:a16="http://schemas.microsoft.com/office/drawing/2014/main" id="{4D2E4778-EECF-4314-A2D2-A0278DA8F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797" y="933742"/>
            <a:ext cx="17430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2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60BE-D9E7-48B3-A00E-741C7B9C6926}"/>
              </a:ext>
            </a:extLst>
          </p:cNvPr>
          <p:cNvSpPr>
            <a:spLocks noGrp="1"/>
          </p:cNvSpPr>
          <p:nvPr>
            <p:ph type="title"/>
          </p:nvPr>
        </p:nvSpPr>
        <p:spPr>
          <a:xfrm>
            <a:off x="1024128" y="585216"/>
            <a:ext cx="6066818" cy="1499616"/>
          </a:xfrm>
        </p:spPr>
        <p:txBody>
          <a:bodyPr>
            <a:normAutofit/>
          </a:bodyPr>
          <a:lstStyle/>
          <a:p>
            <a:r>
              <a:rPr lang="en-CA" dirty="0"/>
              <a:t>Developing a thesis</a:t>
            </a:r>
          </a:p>
        </p:txBody>
      </p:sp>
      <p:sp>
        <p:nvSpPr>
          <p:cNvPr id="3" name="Content Placeholder 2">
            <a:extLst>
              <a:ext uri="{FF2B5EF4-FFF2-40B4-BE49-F238E27FC236}">
                <a16:creationId xmlns:a16="http://schemas.microsoft.com/office/drawing/2014/main" id="{30F76273-CA0A-4D38-AD33-63E77756B10D}"/>
              </a:ext>
            </a:extLst>
          </p:cNvPr>
          <p:cNvSpPr>
            <a:spLocks noGrp="1"/>
          </p:cNvSpPr>
          <p:nvPr>
            <p:ph idx="1"/>
          </p:nvPr>
        </p:nvSpPr>
        <p:spPr>
          <a:xfrm>
            <a:off x="1024128" y="2286000"/>
            <a:ext cx="6066818" cy="4023360"/>
          </a:xfrm>
        </p:spPr>
        <p:txBody>
          <a:bodyPr>
            <a:normAutofit/>
          </a:bodyPr>
          <a:lstStyle/>
          <a:p>
            <a:r>
              <a:rPr lang="en-CA" sz="2000" b="1" dirty="0"/>
              <a:t>Thesis</a:t>
            </a:r>
            <a:r>
              <a:rPr lang="en-CA" sz="2000" dirty="0"/>
              <a:t>: The main idea and argument behind your essay. This is the main takeaway of your photo essay and what you centre your research on.</a:t>
            </a:r>
            <a:endParaRPr lang="en-CA" sz="2000" b="1" dirty="0"/>
          </a:p>
          <a:p>
            <a:r>
              <a:rPr lang="en-CA" sz="2000" b="1" dirty="0"/>
              <a:t>Example:</a:t>
            </a:r>
          </a:p>
          <a:p>
            <a:r>
              <a:rPr lang="en-CA" sz="2000" dirty="0"/>
              <a:t>What was the role of animals in the Canadian Corps during the Great War?</a:t>
            </a:r>
          </a:p>
          <a:p>
            <a:pPr algn="ctr"/>
            <a:r>
              <a:rPr lang="en-CA" sz="2000" b="1" dirty="0"/>
              <a:t>Turns Into</a:t>
            </a:r>
          </a:p>
          <a:p>
            <a:r>
              <a:rPr lang="en-CA" sz="2000" dirty="0"/>
              <a:t>The role of animals was essential, not only for battlefield operations but also, for being mascots of military regiments and boosted the morale for the troops in the dingy conditions of the Great War.</a:t>
            </a:r>
          </a:p>
          <a:p>
            <a:endParaRPr lang="en-CA" sz="2000" b="1" dirty="0"/>
          </a:p>
        </p:txBody>
      </p:sp>
      <p:pic>
        <p:nvPicPr>
          <p:cNvPr id="3074" name="Picture 2" descr="Image result for mascots in canadian regiments&quot;">
            <a:extLst>
              <a:ext uri="{FF2B5EF4-FFF2-40B4-BE49-F238E27FC236}">
                <a16:creationId xmlns:a16="http://schemas.microsoft.com/office/drawing/2014/main" id="{4B678A5D-A085-41CB-8C31-525F7AD70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1" r="30735" b="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0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6F956D-664D-49F7-8E22-4FA62F625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058" y="3412391"/>
            <a:ext cx="3052211" cy="1991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3FC198-A1ED-4E3C-946F-ACBDCC63AF01}"/>
              </a:ext>
            </a:extLst>
          </p:cNvPr>
          <p:cNvSpPr>
            <a:spLocks noGrp="1"/>
          </p:cNvSpPr>
          <p:nvPr>
            <p:ph type="title"/>
          </p:nvPr>
        </p:nvSpPr>
        <p:spPr/>
        <p:txBody>
          <a:bodyPr/>
          <a:lstStyle/>
          <a:p>
            <a:r>
              <a:rPr lang="en-CA" dirty="0"/>
              <a:t>Research: the what and how</a:t>
            </a:r>
          </a:p>
        </p:txBody>
      </p:sp>
      <p:sp>
        <p:nvSpPr>
          <p:cNvPr id="3" name="Content Placeholder 2">
            <a:extLst>
              <a:ext uri="{FF2B5EF4-FFF2-40B4-BE49-F238E27FC236}">
                <a16:creationId xmlns:a16="http://schemas.microsoft.com/office/drawing/2014/main" id="{191CC922-BF6B-48C8-808F-8ADBB5E78222}"/>
              </a:ext>
            </a:extLst>
          </p:cNvPr>
          <p:cNvSpPr>
            <a:spLocks noGrp="1"/>
          </p:cNvSpPr>
          <p:nvPr>
            <p:ph idx="1"/>
          </p:nvPr>
        </p:nvSpPr>
        <p:spPr>
          <a:xfrm>
            <a:off x="781532" y="1912775"/>
            <a:ext cx="9720071" cy="4023360"/>
          </a:xfrm>
        </p:spPr>
        <p:txBody>
          <a:bodyPr/>
          <a:lstStyle/>
          <a:p>
            <a:pPr marL="0" indent="0">
              <a:buNone/>
            </a:pPr>
            <a:r>
              <a:rPr lang="en-CA" dirty="0"/>
              <a:t>Finding the right photo source is going to make your photo essay stand out.</a:t>
            </a:r>
          </a:p>
          <a:p>
            <a:pPr marL="0" indent="0">
              <a:buNone/>
            </a:pPr>
            <a:r>
              <a:rPr lang="en-CA" dirty="0"/>
              <a:t>You want to find images that </a:t>
            </a:r>
            <a:r>
              <a:rPr lang="en-CA" b="1" dirty="0"/>
              <a:t>tell a story</a:t>
            </a:r>
            <a:r>
              <a:rPr lang="en-CA" dirty="0"/>
              <a:t>, while also allowing </a:t>
            </a:r>
            <a:r>
              <a:rPr lang="en-CA" b="1" dirty="0"/>
              <a:t>you</a:t>
            </a:r>
            <a:r>
              <a:rPr lang="en-CA" dirty="0"/>
              <a:t> to give more information.</a:t>
            </a:r>
          </a:p>
        </p:txBody>
      </p:sp>
      <p:pic>
        <p:nvPicPr>
          <p:cNvPr id="10242" name="Picture 2">
            <a:extLst>
              <a:ext uri="{FF2B5EF4-FFF2-40B4-BE49-F238E27FC236}">
                <a16:creationId xmlns:a16="http://schemas.microsoft.com/office/drawing/2014/main" id="{5E53D790-DBF3-47F5-A5DB-38E3BF825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914" y="2905149"/>
            <a:ext cx="3624554" cy="30309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97546EB-A39C-4494-8113-0BCA0B04473C}"/>
              </a:ext>
            </a:extLst>
          </p:cNvPr>
          <p:cNvSpPr/>
          <p:nvPr/>
        </p:nvSpPr>
        <p:spPr>
          <a:xfrm>
            <a:off x="8905199" y="5903452"/>
            <a:ext cx="2505269" cy="369332"/>
          </a:xfrm>
          <a:prstGeom prst="rect">
            <a:avLst/>
          </a:prstGeom>
        </p:spPr>
        <p:txBody>
          <a:bodyPr wrap="square">
            <a:spAutoFit/>
          </a:bodyPr>
          <a:lstStyle/>
          <a:p>
            <a:r>
              <a:rPr lang="en-CA" dirty="0"/>
              <a:t>Sergeant Stubby</a:t>
            </a:r>
          </a:p>
        </p:txBody>
      </p:sp>
      <p:pic>
        <p:nvPicPr>
          <p:cNvPr id="4" name="Picture 3">
            <a:extLst>
              <a:ext uri="{FF2B5EF4-FFF2-40B4-BE49-F238E27FC236}">
                <a16:creationId xmlns:a16="http://schemas.microsoft.com/office/drawing/2014/main" id="{66A10683-BEEC-47AD-9798-23CA113ECD23}"/>
              </a:ext>
            </a:extLst>
          </p:cNvPr>
          <p:cNvPicPr>
            <a:picLocks noChangeAspect="1"/>
          </p:cNvPicPr>
          <p:nvPr/>
        </p:nvPicPr>
        <p:blipFill>
          <a:blip r:embed="rId4"/>
          <a:stretch>
            <a:fillRect/>
          </a:stretch>
        </p:blipFill>
        <p:spPr>
          <a:xfrm>
            <a:off x="419768" y="3292488"/>
            <a:ext cx="3501710" cy="2049906"/>
          </a:xfrm>
          <a:prstGeom prst="rect">
            <a:avLst/>
          </a:prstGeom>
        </p:spPr>
      </p:pic>
      <p:sp>
        <p:nvSpPr>
          <p:cNvPr id="7" name="Rectangle 6">
            <a:extLst>
              <a:ext uri="{FF2B5EF4-FFF2-40B4-BE49-F238E27FC236}">
                <a16:creationId xmlns:a16="http://schemas.microsoft.com/office/drawing/2014/main" id="{0388235F-C7D9-4CF3-852A-061890E459C5}"/>
              </a:ext>
            </a:extLst>
          </p:cNvPr>
          <p:cNvSpPr/>
          <p:nvPr/>
        </p:nvSpPr>
        <p:spPr>
          <a:xfrm>
            <a:off x="300601" y="5359951"/>
            <a:ext cx="3996522" cy="1169551"/>
          </a:xfrm>
          <a:prstGeom prst="rect">
            <a:avLst/>
          </a:prstGeom>
        </p:spPr>
        <p:txBody>
          <a:bodyPr wrap="square">
            <a:spAutoFit/>
          </a:bodyPr>
          <a:lstStyle/>
          <a:p>
            <a:r>
              <a:rPr lang="en-CA" sz="1400" dirty="0"/>
              <a:t>Knapp. “Animals in War.” Photograph. Canada’s Great War Album</a:t>
            </a:r>
            <a:r>
              <a:rPr lang="en-CA" sz="1400" i="1" dirty="0"/>
              <a:t>, </a:t>
            </a:r>
            <a:r>
              <a:rPr lang="en-CA" sz="1400" dirty="0"/>
              <a:t>https://greatwaralbum.ca/Great-War-Album/About-the-Great-War/Animals-in-war</a:t>
            </a:r>
            <a:r>
              <a:rPr lang="en-CA" sz="1400" i="1" dirty="0"/>
              <a:t> </a:t>
            </a:r>
            <a:r>
              <a:rPr lang="en-CA" sz="1400" dirty="0"/>
              <a:t>Retrieved: December 09, 2019.</a:t>
            </a:r>
          </a:p>
        </p:txBody>
      </p:sp>
      <p:sp>
        <p:nvSpPr>
          <p:cNvPr id="10" name="Rectangle 9">
            <a:extLst>
              <a:ext uri="{FF2B5EF4-FFF2-40B4-BE49-F238E27FC236}">
                <a16:creationId xmlns:a16="http://schemas.microsoft.com/office/drawing/2014/main" id="{DEFBC3E9-BA7C-4516-898F-84B534D1BEC8}"/>
              </a:ext>
            </a:extLst>
          </p:cNvPr>
          <p:cNvSpPr/>
          <p:nvPr/>
        </p:nvSpPr>
        <p:spPr>
          <a:xfrm>
            <a:off x="4297123" y="5300533"/>
            <a:ext cx="5375800" cy="738664"/>
          </a:xfrm>
          <a:prstGeom prst="rect">
            <a:avLst/>
          </a:prstGeom>
        </p:spPr>
        <p:txBody>
          <a:bodyPr wrap="square">
            <a:spAutoFit/>
          </a:bodyPr>
          <a:lstStyle/>
          <a:p>
            <a:r>
              <a:rPr lang="en-CA" sz="1400" dirty="0"/>
              <a:t>Canadian War Museum. “Mascots and Pets.” Canada’s Great War Album</a:t>
            </a:r>
            <a:r>
              <a:rPr lang="en-CA" sz="1400" i="1" dirty="0"/>
              <a:t>. </a:t>
            </a:r>
            <a:r>
              <a:rPr lang="en-CA" sz="1400" dirty="0"/>
              <a:t>https://www.warmuseum.ca/firstworldwar/history/life-at-the-front/trench-culture/mascots-and-pets/. </a:t>
            </a:r>
            <a:r>
              <a:rPr lang="en-CA" sz="1400" dirty="0" err="1"/>
              <a:t>Retireved</a:t>
            </a:r>
            <a:r>
              <a:rPr lang="en-CA" sz="1400" dirty="0"/>
              <a:t>: December 09, 2019.</a:t>
            </a:r>
          </a:p>
        </p:txBody>
      </p:sp>
      <p:sp>
        <p:nvSpPr>
          <p:cNvPr id="6" name="Rectangle 5">
            <a:extLst>
              <a:ext uri="{FF2B5EF4-FFF2-40B4-BE49-F238E27FC236}">
                <a16:creationId xmlns:a16="http://schemas.microsoft.com/office/drawing/2014/main" id="{CD44F3F6-1AD1-4001-964E-D136EE982DB3}"/>
              </a:ext>
            </a:extLst>
          </p:cNvPr>
          <p:cNvSpPr/>
          <p:nvPr/>
        </p:nvSpPr>
        <p:spPr>
          <a:xfrm>
            <a:off x="937140" y="3292488"/>
            <a:ext cx="6667892" cy="2585323"/>
          </a:xfrm>
          <a:prstGeom prst="rect">
            <a:avLst/>
          </a:prstGeom>
        </p:spPr>
        <p:txBody>
          <a:bodyPr wrap="square">
            <a:spAutoFit/>
          </a:bodyPr>
          <a:lstStyle/>
          <a:p>
            <a:r>
              <a:rPr lang="en-CA" b="1" dirty="0"/>
              <a:t>Sergeant Stubby</a:t>
            </a:r>
          </a:p>
          <a:p>
            <a:r>
              <a:rPr lang="en-CA" dirty="0"/>
              <a:t>Even puppies can be heroes. Sergeant Stubby entered combat in February of 1918 with the American 102</a:t>
            </a:r>
            <a:r>
              <a:rPr lang="en-CA" baseline="30000" dirty="0"/>
              <a:t>nd</a:t>
            </a:r>
            <a:r>
              <a:rPr lang="en-CA" dirty="0"/>
              <a:t> Infantry. Stubby was wounded twice by German hand grenades, but each time returned to fight with his men. Stubby made a name for himself by warning about gas attacks, locating wounded men in no mans land, and alerted his comrades on incoming shellfire- which he could hear with his acute hearing. Sergeant Stubby returned home but later died in 1925. He was an honoured soldier, and the </a:t>
            </a:r>
            <a:r>
              <a:rPr lang="en-CA" dirty="0" err="1"/>
              <a:t>bestest</a:t>
            </a:r>
            <a:r>
              <a:rPr lang="en-CA" dirty="0"/>
              <a:t> of boys.</a:t>
            </a:r>
          </a:p>
        </p:txBody>
      </p:sp>
    </p:spTree>
    <p:extLst>
      <p:ext uri="{BB962C8B-B14F-4D97-AF65-F5344CB8AC3E}">
        <p14:creationId xmlns:p14="http://schemas.microsoft.com/office/powerpoint/2010/main" val="71540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fade">
                                      <p:cBhvr>
                                        <p:cTn id="21" dur="500"/>
                                        <p:tgtEl>
                                          <p:spTgt spid="102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A63C-65AE-4AEE-92E3-64EE8F42A6F0}"/>
              </a:ext>
            </a:extLst>
          </p:cNvPr>
          <p:cNvSpPr>
            <a:spLocks noGrp="1"/>
          </p:cNvSpPr>
          <p:nvPr>
            <p:ph type="ctrTitle"/>
          </p:nvPr>
        </p:nvSpPr>
        <p:spPr/>
        <p:txBody>
          <a:bodyPr>
            <a:normAutofit fontScale="90000"/>
          </a:bodyPr>
          <a:lstStyle/>
          <a:p>
            <a:r>
              <a:rPr lang="en-CA" dirty="0"/>
              <a:t>A Soldiers Best Friend:</a:t>
            </a:r>
            <a:br>
              <a:rPr lang="en-CA" dirty="0"/>
            </a:br>
            <a:r>
              <a:rPr lang="en-CA" dirty="0"/>
              <a:t>Animals role during the Great war</a:t>
            </a:r>
          </a:p>
        </p:txBody>
      </p:sp>
      <p:sp>
        <p:nvSpPr>
          <p:cNvPr id="3" name="Subtitle 2">
            <a:extLst>
              <a:ext uri="{FF2B5EF4-FFF2-40B4-BE49-F238E27FC236}">
                <a16:creationId xmlns:a16="http://schemas.microsoft.com/office/drawing/2014/main" id="{E05A477F-A2FB-4295-931E-5A41177DF3E4}"/>
              </a:ext>
            </a:extLst>
          </p:cNvPr>
          <p:cNvSpPr>
            <a:spLocks noGrp="1"/>
          </p:cNvSpPr>
          <p:nvPr>
            <p:ph type="subTitle" idx="1"/>
          </p:nvPr>
        </p:nvSpPr>
        <p:spPr/>
        <p:txBody>
          <a:bodyPr/>
          <a:lstStyle/>
          <a:p>
            <a:r>
              <a:rPr lang="en-CA" dirty="0"/>
              <a:t>Mr. Kobewka</a:t>
            </a:r>
          </a:p>
        </p:txBody>
      </p:sp>
      <p:pic>
        <p:nvPicPr>
          <p:cNvPr id="9218" name="Picture 2" descr="Image result for canadian dog mascot&quot;">
            <a:extLst>
              <a:ext uri="{FF2B5EF4-FFF2-40B4-BE49-F238E27FC236}">
                <a16:creationId xmlns:a16="http://schemas.microsoft.com/office/drawing/2014/main" id="{1EFDC353-29FF-4AAF-971D-52F2B08FE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878"/>
            <a:ext cx="4889241" cy="460566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canadian war pigeons&quot;">
            <a:extLst>
              <a:ext uri="{FF2B5EF4-FFF2-40B4-BE49-F238E27FC236}">
                <a16:creationId xmlns:a16="http://schemas.microsoft.com/office/drawing/2014/main" id="{D5070F0E-3BBB-4573-BE3D-197D1DB84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709" y="-15878"/>
            <a:ext cx="8205050" cy="46056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anadian dog mascot&quot;">
            <a:extLst>
              <a:ext uri="{FF2B5EF4-FFF2-40B4-BE49-F238E27FC236}">
                <a16:creationId xmlns:a16="http://schemas.microsoft.com/office/drawing/2014/main" id="{D605A002-5880-4FF0-B081-096B3137942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36771" y="0"/>
            <a:ext cx="3318458" cy="46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7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BE9F-C651-4A80-86EF-A8BAC4E2ECD2}"/>
              </a:ext>
            </a:extLst>
          </p:cNvPr>
          <p:cNvSpPr>
            <a:spLocks noGrp="1"/>
          </p:cNvSpPr>
          <p:nvPr>
            <p:ph type="title"/>
          </p:nvPr>
        </p:nvSpPr>
        <p:spPr/>
        <p:txBody>
          <a:bodyPr/>
          <a:lstStyle/>
          <a:p>
            <a:r>
              <a:rPr lang="en-CA" dirty="0"/>
              <a:t>Thesis Statement</a:t>
            </a:r>
          </a:p>
        </p:txBody>
      </p:sp>
      <p:sp>
        <p:nvSpPr>
          <p:cNvPr id="3" name="Content Placeholder 2">
            <a:extLst>
              <a:ext uri="{FF2B5EF4-FFF2-40B4-BE49-F238E27FC236}">
                <a16:creationId xmlns:a16="http://schemas.microsoft.com/office/drawing/2014/main" id="{7D8896E3-7C48-4BAA-B83B-D85B19C6739C}"/>
              </a:ext>
            </a:extLst>
          </p:cNvPr>
          <p:cNvSpPr>
            <a:spLocks noGrp="1"/>
          </p:cNvSpPr>
          <p:nvPr>
            <p:ph idx="1"/>
          </p:nvPr>
        </p:nvSpPr>
        <p:spPr/>
        <p:txBody>
          <a:bodyPr/>
          <a:lstStyle/>
          <a:p>
            <a:r>
              <a:rPr lang="en-CA" sz="2400" dirty="0"/>
              <a:t>The role of animals was essential in the Great War, not only for battlefield operations but also, for being mascots of military regiments and boosted the morale for the troops in the dingy conditions of the trenches. Not only were they essential for bringing supplies to the front lines, but many animals held direct military support roles from the war beginning until its end. From horses to pigeons, and from dogs to cats, all played their role in the great struggle, and many gave their lives in the line of duty.</a:t>
            </a:r>
          </a:p>
          <a:p>
            <a:endParaRPr lang="en-CA" dirty="0"/>
          </a:p>
        </p:txBody>
      </p:sp>
    </p:spTree>
    <p:extLst>
      <p:ext uri="{BB962C8B-B14F-4D97-AF65-F5344CB8AC3E}">
        <p14:creationId xmlns:p14="http://schemas.microsoft.com/office/powerpoint/2010/main" val="292616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3FFEE67-846C-48D1-89C1-903FF4D9240E}"/>
              </a:ext>
            </a:extLst>
          </p:cNvPr>
          <p:cNvSpPr>
            <a:spLocks noGrp="1"/>
          </p:cNvSpPr>
          <p:nvPr>
            <p:ph idx="1"/>
          </p:nvPr>
        </p:nvSpPr>
        <p:spPr>
          <a:xfrm>
            <a:off x="1024128" y="2286000"/>
            <a:ext cx="9720071" cy="4023360"/>
          </a:xfrm>
        </p:spPr>
        <p:txBody>
          <a:bodyPr/>
          <a:lstStyle/>
          <a:p>
            <a:r>
              <a:rPr lang="en-CA" dirty="0"/>
              <a:t> </a:t>
            </a:r>
          </a:p>
        </p:txBody>
      </p:sp>
      <p:pic>
        <p:nvPicPr>
          <p:cNvPr id="12290" name="Picture 2" descr="John McCrae, writer of “In Flanders Fields,” stands beside his horse, Bonfire, and his dog, Bonneau. The dog would often accompany McCrae, as he tended to wounded soldiers.">
            <a:extLst>
              <a:ext uri="{FF2B5EF4-FFF2-40B4-BE49-F238E27FC236}">
                <a16:creationId xmlns:a16="http://schemas.microsoft.com/office/drawing/2014/main" id="{8BDF61CB-6CFD-4186-9BC6-365DFB21E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396" y="1418786"/>
            <a:ext cx="7737207" cy="38686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52DDCD5-E3D1-4A1E-A7E3-FE46B83DBCF5}"/>
              </a:ext>
            </a:extLst>
          </p:cNvPr>
          <p:cNvSpPr/>
          <p:nvPr/>
        </p:nvSpPr>
        <p:spPr>
          <a:xfrm>
            <a:off x="1372098" y="5545645"/>
            <a:ext cx="9805975" cy="923330"/>
          </a:xfrm>
          <a:prstGeom prst="rect">
            <a:avLst/>
          </a:prstGeom>
        </p:spPr>
        <p:txBody>
          <a:bodyPr wrap="square">
            <a:spAutoFit/>
          </a:bodyPr>
          <a:lstStyle/>
          <a:p>
            <a:r>
              <a:rPr lang="en-CA" dirty="0"/>
              <a:t>Horses have been used since Ancient times in combat roles. During the Great War, however, horses were an essential form of transportation for soldiers, if they could pay the high costs on owning one. Pictured here is John McCrae, author of </a:t>
            </a:r>
            <a:r>
              <a:rPr lang="en-CA" i="1" dirty="0"/>
              <a:t>Flanders Field,</a:t>
            </a:r>
            <a:r>
              <a:rPr lang="en-CA" b="1" i="1" dirty="0"/>
              <a:t> </a:t>
            </a:r>
            <a:r>
              <a:rPr lang="en-CA" dirty="0"/>
              <a:t>with his horse Bonfire and dog </a:t>
            </a:r>
            <a:r>
              <a:rPr lang="en-CA" dirty="0" err="1"/>
              <a:t>Beanneu</a:t>
            </a:r>
            <a:r>
              <a:rPr lang="en-CA" dirty="0"/>
              <a:t>.</a:t>
            </a:r>
          </a:p>
        </p:txBody>
      </p:sp>
      <p:sp>
        <p:nvSpPr>
          <p:cNvPr id="5" name="Title 1">
            <a:extLst>
              <a:ext uri="{FF2B5EF4-FFF2-40B4-BE49-F238E27FC236}">
                <a16:creationId xmlns:a16="http://schemas.microsoft.com/office/drawing/2014/main" id="{C4E9FF82-05D5-48ED-8C4F-148DDD4AB961}"/>
              </a:ext>
            </a:extLst>
          </p:cNvPr>
          <p:cNvSpPr>
            <a:spLocks noGrp="1"/>
          </p:cNvSpPr>
          <p:nvPr>
            <p:ph type="title"/>
          </p:nvPr>
        </p:nvSpPr>
        <p:spPr>
          <a:xfrm>
            <a:off x="1024127" y="191412"/>
            <a:ext cx="9720072" cy="1499616"/>
          </a:xfrm>
        </p:spPr>
        <p:txBody>
          <a:bodyPr/>
          <a:lstStyle/>
          <a:p>
            <a:endParaRPr lang="en-CA" dirty="0"/>
          </a:p>
        </p:txBody>
      </p:sp>
    </p:spTree>
    <p:extLst>
      <p:ext uri="{BB962C8B-B14F-4D97-AF65-F5344CB8AC3E}">
        <p14:creationId xmlns:p14="http://schemas.microsoft.com/office/powerpoint/2010/main" val="340905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otalTime>97</TotalTime>
  <Words>1432</Words>
  <Application>Microsoft Office PowerPoint</Application>
  <PresentationFormat>Widescreen</PresentationFormat>
  <Paragraphs>115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Tw Cen MT</vt:lpstr>
      <vt:lpstr>Tw Cen MT Condensed</vt:lpstr>
      <vt:lpstr>Wingdings 3</vt:lpstr>
      <vt:lpstr>Integral</vt:lpstr>
      <vt:lpstr>Final Project: Photo Essay</vt:lpstr>
      <vt:lpstr>What is your task with a photo essay</vt:lpstr>
      <vt:lpstr>Some Guidelines </vt:lpstr>
      <vt:lpstr>Starting out: deciding on a topic</vt:lpstr>
      <vt:lpstr>Developing a thesis</vt:lpstr>
      <vt:lpstr>Research: the what and how</vt:lpstr>
      <vt:lpstr>A Soldiers Best Friend: Animals role during the Great war</vt:lpstr>
      <vt:lpstr>Thesis Statement</vt:lpstr>
      <vt:lpstr>PowerPoint Presentation</vt:lpstr>
      <vt:lpstr>Horses in the fight</vt:lpstr>
      <vt:lpstr>Battlefield mascots</vt:lpstr>
      <vt:lpstr>Man’s best Friend</vt:lpstr>
      <vt:lpstr>Oh bother…</vt:lpstr>
      <vt:lpstr>Conclusion</vt:lpstr>
      <vt:lpstr>Works Cited</vt:lpstr>
      <vt:lpstr>What you need to do now</vt:lpstr>
      <vt:lpstr>3.1 Metis Resistance possible topics</vt:lpstr>
      <vt:lpstr>3.2 Canada after confederation possible topics</vt:lpstr>
      <vt:lpstr>3.3 Indigenous life after confederation possible topics</vt:lpstr>
      <vt:lpstr>3.4 Canada and the Great War</vt:lpstr>
      <vt:lpstr>3.4 Canada and the Great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 Photo Essay</dc:title>
  <dc:creator>Mr. Matthew Sheldon Kobewka</dc:creator>
  <cp:lastModifiedBy>Kerri Martin</cp:lastModifiedBy>
  <cp:revision>4</cp:revision>
  <dcterms:created xsi:type="dcterms:W3CDTF">2019-12-10T02:32:46Z</dcterms:created>
  <dcterms:modified xsi:type="dcterms:W3CDTF">2019-12-12T18:45:52Z</dcterms:modified>
</cp:coreProperties>
</file>